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29"/>
  </p:notesMasterIdLst>
  <p:handoutMasterIdLst>
    <p:handoutMasterId r:id="rId30"/>
  </p:handoutMasterIdLst>
  <p:sldIdLst>
    <p:sldId id="257" r:id="rId2"/>
    <p:sldId id="259" r:id="rId3"/>
    <p:sldId id="318" r:id="rId4"/>
    <p:sldId id="264" r:id="rId5"/>
    <p:sldId id="265" r:id="rId6"/>
    <p:sldId id="267" r:id="rId7"/>
    <p:sldId id="268" r:id="rId8"/>
    <p:sldId id="272" r:id="rId9"/>
    <p:sldId id="321" r:id="rId10"/>
    <p:sldId id="315" r:id="rId11"/>
    <p:sldId id="273" r:id="rId12"/>
    <p:sldId id="277" r:id="rId13"/>
    <p:sldId id="281" r:id="rId14"/>
    <p:sldId id="279" r:id="rId15"/>
    <p:sldId id="282" r:id="rId16"/>
    <p:sldId id="283" r:id="rId17"/>
    <p:sldId id="285" r:id="rId18"/>
    <p:sldId id="286" r:id="rId19"/>
    <p:sldId id="287" r:id="rId20"/>
    <p:sldId id="296" r:id="rId21"/>
    <p:sldId id="297" r:id="rId22"/>
    <p:sldId id="304" r:id="rId23"/>
    <p:sldId id="306" r:id="rId24"/>
    <p:sldId id="308" r:id="rId25"/>
    <p:sldId id="320" r:id="rId26"/>
    <p:sldId id="311" r:id="rId27"/>
    <p:sldId id="313" r:id="rId28"/>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3" d="100"/>
          <a:sy n="63" d="100"/>
        </p:scale>
        <p:origin x="8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535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486" y="0"/>
            <a:ext cx="3078383" cy="453591"/>
          </a:xfrm>
          <a:prstGeom prst="rect">
            <a:avLst/>
          </a:prstGeom>
        </p:spPr>
        <p:txBody>
          <a:bodyPr vert="horz" lIns="91440" tIns="45720" rIns="91440" bIns="45720" rtlCol="0"/>
          <a:lstStyle>
            <a:lvl1pPr algn="r">
              <a:defRPr sz="1200"/>
            </a:lvl1pPr>
          </a:lstStyle>
          <a:p>
            <a:fld id="{EA291629-4A62-4D97-9BC5-E72802165E9B}" type="datetimeFigureOut">
              <a:rPr lang="en-US" smtClean="0"/>
              <a:t>5/15/2018</a:t>
            </a:fld>
            <a:endParaRPr lang="en-US"/>
          </a:p>
        </p:txBody>
      </p:sp>
      <p:sp>
        <p:nvSpPr>
          <p:cNvPr id="4" name="Footer Placeholder 3"/>
          <p:cNvSpPr>
            <a:spLocks noGrp="1"/>
          </p:cNvSpPr>
          <p:nvPr>
            <p:ph type="ftr" sz="quarter" idx="2"/>
          </p:nvPr>
        </p:nvSpPr>
        <p:spPr>
          <a:xfrm>
            <a:off x="1" y="8584047"/>
            <a:ext cx="3078383" cy="4535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486" y="8584047"/>
            <a:ext cx="3078383" cy="453591"/>
          </a:xfrm>
          <a:prstGeom prst="rect">
            <a:avLst/>
          </a:prstGeom>
        </p:spPr>
        <p:txBody>
          <a:bodyPr vert="horz" lIns="91440" tIns="45720" rIns="91440" bIns="45720" rtlCol="0" anchor="b"/>
          <a:lstStyle>
            <a:lvl1pPr algn="r">
              <a:defRPr sz="1200"/>
            </a:lvl1pPr>
          </a:lstStyle>
          <a:p>
            <a:fld id="{1D98C086-1FE7-49A4-BDA0-422C9631A72A}" type="slidenum">
              <a:rPr lang="en-US" smtClean="0"/>
              <a:t>‹#›</a:t>
            </a:fld>
            <a:endParaRPr lang="en-US"/>
          </a:p>
        </p:txBody>
      </p:sp>
    </p:spTree>
    <p:extLst>
      <p:ext uri="{BB962C8B-B14F-4D97-AF65-F5344CB8AC3E}">
        <p14:creationId xmlns:p14="http://schemas.microsoft.com/office/powerpoint/2010/main" val="221321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53452"/>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4023093" y="1"/>
            <a:ext cx="3077739" cy="453452"/>
          </a:xfrm>
          <a:prstGeom prst="rect">
            <a:avLst/>
          </a:prstGeom>
        </p:spPr>
        <p:txBody>
          <a:bodyPr vert="horz" lIns="92830" tIns="46415" rIns="92830" bIns="46415" rtlCol="0"/>
          <a:lstStyle>
            <a:lvl1pPr algn="r">
              <a:defRPr sz="1200"/>
            </a:lvl1pPr>
          </a:lstStyle>
          <a:p>
            <a:fld id="{45D56A82-B7DD-4A24-8931-3CC3C3AF3A98}" type="datetimeFigureOut">
              <a:rPr lang="en-US" smtClean="0"/>
              <a:t>5/15/2018</a:t>
            </a:fld>
            <a:endParaRPr lang="en-US"/>
          </a:p>
        </p:txBody>
      </p:sp>
      <p:sp>
        <p:nvSpPr>
          <p:cNvPr id="4" name="Slide Image Placeholder 3"/>
          <p:cNvSpPr>
            <a:spLocks noGrp="1" noRot="1" noChangeAspect="1"/>
          </p:cNvSpPr>
          <p:nvPr>
            <p:ph type="sldImg" idx="2"/>
          </p:nvPr>
        </p:nvSpPr>
        <p:spPr>
          <a:xfrm>
            <a:off x="839788" y="1130300"/>
            <a:ext cx="5422900" cy="30511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10248" y="4349364"/>
            <a:ext cx="5681980" cy="355857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84189"/>
            <a:ext cx="3077739" cy="453451"/>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584189"/>
            <a:ext cx="3077739" cy="453451"/>
          </a:xfrm>
          <a:prstGeom prst="rect">
            <a:avLst/>
          </a:prstGeom>
        </p:spPr>
        <p:txBody>
          <a:bodyPr vert="horz" lIns="92830" tIns="46415" rIns="92830" bIns="46415" rtlCol="0" anchor="b"/>
          <a:lstStyle>
            <a:lvl1pPr algn="r">
              <a:defRPr sz="1200"/>
            </a:lvl1pPr>
          </a:lstStyle>
          <a:p>
            <a:fld id="{35489A13-F58C-49C5-9D86-14B774FDB536}" type="slidenum">
              <a:rPr lang="en-US" smtClean="0"/>
              <a:t>‹#›</a:t>
            </a:fld>
            <a:endParaRPr lang="en-US"/>
          </a:p>
        </p:txBody>
      </p:sp>
    </p:spTree>
    <p:extLst>
      <p:ext uri="{BB962C8B-B14F-4D97-AF65-F5344CB8AC3E}">
        <p14:creationId xmlns:p14="http://schemas.microsoft.com/office/powerpoint/2010/main" val="429358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50" y="4292879"/>
            <a:ext cx="5681979" cy="4066937"/>
          </a:xfrm>
          <a:prstGeom prst="rect">
            <a:avLst/>
          </a:prstGeom>
        </p:spPr>
        <p:txBody>
          <a:bodyPr lIns="92815" tIns="92815" rIns="92815" bIns="92815" anchor="t" anchorCtr="0">
            <a:noAutofit/>
          </a:bodyPr>
          <a:lstStyle/>
          <a:p>
            <a:endParaRPr/>
          </a:p>
        </p:txBody>
      </p:sp>
      <p:sp>
        <p:nvSpPr>
          <p:cNvPr id="154" name="Shape 154"/>
          <p:cNvSpPr>
            <a:spLocks noGrp="1" noRot="1" noChangeAspect="1"/>
          </p:cNvSpPr>
          <p:nvPr>
            <p:ph type="sldImg" idx="2"/>
          </p:nvPr>
        </p:nvSpPr>
        <p:spPr>
          <a:xfrm>
            <a:off x="538163" y="677863"/>
            <a:ext cx="6026150" cy="33893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098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10</a:t>
            </a:fld>
            <a:endParaRPr lang="en-US"/>
          </a:p>
        </p:txBody>
      </p:sp>
    </p:spTree>
    <p:extLst>
      <p:ext uri="{BB962C8B-B14F-4D97-AF65-F5344CB8AC3E}">
        <p14:creationId xmlns:p14="http://schemas.microsoft.com/office/powerpoint/2010/main" val="148338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49" y="4222503"/>
            <a:ext cx="5681979" cy="4000266"/>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911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49" y="4222503"/>
            <a:ext cx="5681979" cy="4000266"/>
          </a:xfrm>
          <a:prstGeom prst="rect">
            <a:avLst/>
          </a:prstGeom>
        </p:spPr>
        <p:txBody>
          <a:bodyPr lIns="91425" tIns="91425" rIns="91425" bIns="91425" anchor="t" anchorCtr="0">
            <a:noAutofit/>
          </a:bodyPr>
          <a:lstStyle/>
          <a:p>
            <a:pPr lvl="0">
              <a:spcBef>
                <a:spcPts val="0"/>
              </a:spcBef>
              <a:buNone/>
            </a:pPr>
            <a:r>
              <a:rPr lang="en-US" dirty="0" smtClean="0"/>
              <a:t>This was a sub assignment</a:t>
            </a:r>
            <a:r>
              <a:rPr lang="en-US" baseline="0" dirty="0" smtClean="0"/>
              <a:t> in my class this day…can also be done like the previous readings with the teacher in class. </a:t>
            </a:r>
            <a:endParaRPr dirty="0"/>
          </a:p>
        </p:txBody>
      </p:sp>
      <p:sp>
        <p:nvSpPr>
          <p:cNvPr id="154" name="Shape 154"/>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859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26032" y="4265021"/>
            <a:ext cx="5808245" cy="4040547"/>
          </a:xfrm>
          <a:prstGeom prst="rect">
            <a:avLst/>
          </a:prstGeom>
        </p:spPr>
        <p:txBody>
          <a:bodyPr lIns="92815" tIns="92815" rIns="92815" bIns="92815" anchor="t" anchorCtr="0">
            <a:noAutofit/>
          </a:bodyPr>
          <a:lstStyle/>
          <a:p>
            <a:endParaRPr/>
          </a:p>
        </p:txBody>
      </p:sp>
      <p:sp>
        <p:nvSpPr>
          <p:cNvPr id="154" name="Shape 154"/>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224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49" y="4222503"/>
            <a:ext cx="5681979" cy="4000266"/>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325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15</a:t>
            </a:fld>
            <a:endParaRPr lang="en-US"/>
          </a:p>
        </p:txBody>
      </p:sp>
    </p:spTree>
    <p:extLst>
      <p:ext uri="{BB962C8B-B14F-4D97-AF65-F5344CB8AC3E}">
        <p14:creationId xmlns:p14="http://schemas.microsoft.com/office/powerpoint/2010/main" val="17410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26032" y="4265021"/>
            <a:ext cx="5808245" cy="4040547"/>
          </a:xfrm>
          <a:prstGeom prst="rect">
            <a:avLst/>
          </a:prstGeom>
        </p:spPr>
        <p:txBody>
          <a:bodyPr lIns="92815" tIns="92815" rIns="92815" bIns="92815" anchor="t" anchorCtr="0">
            <a:noAutofit/>
          </a:bodyPr>
          <a:lstStyle/>
          <a:p>
            <a:endParaRPr/>
          </a:p>
        </p:txBody>
      </p:sp>
      <p:sp>
        <p:nvSpPr>
          <p:cNvPr id="161" name="Shape 161"/>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385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26032" y="4265021"/>
            <a:ext cx="5808245" cy="4040547"/>
          </a:xfrm>
          <a:prstGeom prst="rect">
            <a:avLst/>
          </a:prstGeom>
          <a:noFill/>
          <a:ln>
            <a:noFill/>
          </a:ln>
        </p:spPr>
        <p:txBody>
          <a:bodyPr lIns="92815" tIns="46395" rIns="92815" bIns="46395" anchor="t" anchorCtr="0">
            <a:noAutofit/>
          </a:bodyPr>
          <a:lstStyle/>
          <a:p>
            <a:pPr>
              <a:buClr>
                <a:schemeClr val="dk1"/>
              </a:buClr>
              <a:buSzPct val="25000"/>
            </a:pPr>
            <a:r>
              <a:rPr lang="en-US">
                <a:solidFill>
                  <a:schemeClr val="dk1"/>
                </a:solidFill>
                <a:latin typeface="Calibri"/>
                <a:ea typeface="Calibri"/>
                <a:cs typeface="Calibri"/>
                <a:sym typeface="Calibri"/>
              </a:rPr>
              <a:t>Selected slides in this mini-unit can be revisited as students work on daily argument writing and/or on other mini-units, to remind students what these moves look like in the context of developing an argument.</a:t>
            </a:r>
          </a:p>
        </p:txBody>
      </p:sp>
      <p:sp>
        <p:nvSpPr>
          <p:cNvPr id="132" name="Shape 132"/>
          <p:cNvSpPr txBox="1">
            <a:spLocks noGrp="1"/>
          </p:cNvSpPr>
          <p:nvPr>
            <p:ph type="sldNum" idx="12"/>
          </p:nvPr>
        </p:nvSpPr>
        <p:spPr>
          <a:xfrm>
            <a:off x="4112494" y="8528484"/>
            <a:ext cx="3146133" cy="448950"/>
          </a:xfrm>
          <a:prstGeom prst="rect">
            <a:avLst/>
          </a:prstGeom>
          <a:noFill/>
          <a:ln>
            <a:noFill/>
          </a:ln>
        </p:spPr>
        <p:txBody>
          <a:bodyPr lIns="92815" tIns="46395" rIns="92815" bIns="46395" anchor="b" anchorCtr="0">
            <a:noAutofit/>
          </a:bodyPr>
          <a:lstStyle/>
          <a:p>
            <a:pPr>
              <a:buClr>
                <a:srgbClr val="000000"/>
              </a:buClr>
              <a:buSzPct val="25000"/>
            </a:pPr>
            <a:r>
              <a:rPr lang="en-US" sz="1400">
                <a:solidFill>
                  <a:srgbClr val="000000"/>
                </a:solidFill>
                <a:latin typeface="Arial"/>
                <a:ea typeface="Arial"/>
                <a:cs typeface="Arial"/>
                <a:sym typeface="Arial"/>
              </a:rPr>
              <a:t> </a:t>
            </a:r>
          </a:p>
        </p:txBody>
      </p:sp>
    </p:spTree>
    <p:extLst>
      <p:ext uri="{BB962C8B-B14F-4D97-AF65-F5344CB8AC3E}">
        <p14:creationId xmlns:p14="http://schemas.microsoft.com/office/powerpoint/2010/main" val="276966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726032" y="4265021"/>
            <a:ext cx="5808245" cy="4040547"/>
          </a:xfrm>
          <a:prstGeom prst="rect">
            <a:avLst/>
          </a:prstGeom>
          <a:noFill/>
          <a:ln>
            <a:noFill/>
          </a:ln>
        </p:spPr>
        <p:txBody>
          <a:bodyPr lIns="92815" tIns="92815" rIns="92815" bIns="92815" anchor="t" anchorCtr="0">
            <a:noAutofit/>
          </a:bodyPr>
          <a:lstStyle/>
          <a:p>
            <a:pPr>
              <a:buClr>
                <a:schemeClr val="dk1"/>
              </a:buClr>
              <a:buSzPct val="25000"/>
            </a:pPr>
            <a:endParaRPr>
              <a:solidFill>
                <a:schemeClr val="dk1"/>
              </a:solidFill>
              <a:latin typeface="Arial"/>
              <a:ea typeface="Arial"/>
              <a:cs typeface="Arial"/>
              <a:sym typeface="Arial"/>
            </a:endParaRPr>
          </a:p>
        </p:txBody>
      </p:sp>
      <p:sp>
        <p:nvSpPr>
          <p:cNvPr id="369" name="Shape 369"/>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580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726032" y="4265021"/>
            <a:ext cx="5808245" cy="4040547"/>
          </a:xfrm>
          <a:prstGeom prst="rect">
            <a:avLst/>
          </a:prstGeom>
          <a:noFill/>
          <a:ln>
            <a:noFill/>
          </a:ln>
        </p:spPr>
        <p:txBody>
          <a:bodyPr lIns="92815" tIns="46395" rIns="92815" bIns="46395" anchor="t" anchorCtr="0">
            <a:noAutofit/>
          </a:bodyPr>
          <a:lstStyle/>
          <a:p>
            <a:pPr>
              <a:buClr>
                <a:schemeClr val="dk1"/>
              </a:buClr>
              <a:buSzPct val="25000"/>
            </a:pPr>
            <a:endParaRPr u="sng">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4112494" y="8528484"/>
            <a:ext cx="3146133" cy="448950"/>
          </a:xfrm>
          <a:prstGeom prst="rect">
            <a:avLst/>
          </a:prstGeom>
          <a:noFill/>
          <a:ln>
            <a:noFill/>
          </a:ln>
        </p:spPr>
        <p:txBody>
          <a:bodyPr lIns="92815" tIns="46395" rIns="92815" bIns="46395" anchor="b" anchorCtr="0">
            <a:noAutofit/>
          </a:bodyPr>
          <a:lstStyle/>
          <a:p>
            <a:pPr>
              <a:buClr>
                <a:srgbClr val="000000"/>
              </a:buClr>
              <a:buSzPct val="25000"/>
            </a:pPr>
            <a:r>
              <a:rPr lang="en-US" sz="1400">
                <a:solidFill>
                  <a:srgbClr val="000000"/>
                </a:solidFill>
                <a:latin typeface="Arial"/>
                <a:ea typeface="Arial"/>
                <a:cs typeface="Arial"/>
                <a:sym typeface="Arial"/>
              </a:rPr>
              <a:t> </a:t>
            </a:r>
          </a:p>
        </p:txBody>
      </p:sp>
    </p:spTree>
    <p:extLst>
      <p:ext uri="{BB962C8B-B14F-4D97-AF65-F5344CB8AC3E}">
        <p14:creationId xmlns:p14="http://schemas.microsoft.com/office/powerpoint/2010/main" val="399972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50" y="4292879"/>
            <a:ext cx="5681979" cy="4066937"/>
          </a:xfrm>
          <a:prstGeom prst="rect">
            <a:avLst/>
          </a:prstGeom>
        </p:spPr>
        <p:txBody>
          <a:bodyPr lIns="92815" tIns="92815" rIns="92815" bIns="92815" anchor="t" anchorCtr="0">
            <a:noAutofit/>
          </a:bodyPr>
          <a:lstStyle/>
          <a:p>
            <a:endParaRPr/>
          </a:p>
        </p:txBody>
      </p:sp>
      <p:sp>
        <p:nvSpPr>
          <p:cNvPr id="154" name="Shape 154"/>
          <p:cNvSpPr>
            <a:spLocks noGrp="1" noRot="1" noChangeAspect="1"/>
          </p:cNvSpPr>
          <p:nvPr>
            <p:ph type="sldImg" idx="2"/>
          </p:nvPr>
        </p:nvSpPr>
        <p:spPr>
          <a:xfrm>
            <a:off x="538163" y="677863"/>
            <a:ext cx="6026150" cy="33893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131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726032" y="4265021"/>
            <a:ext cx="5808245" cy="4040547"/>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
                <a:schemeClr val="dk1"/>
              </a:buClr>
              <a:buSzPct val="25000"/>
              <a:buFontTx/>
              <a:buNone/>
              <a:tabLst/>
              <a:defRPr/>
            </a:pPr>
            <a:r>
              <a:rPr lang="en-US" dirty="0" smtClean="0"/>
              <a:t>FYI– this sample comes from a different topic – Body</a:t>
            </a:r>
            <a:r>
              <a:rPr lang="en-US" baseline="0" dirty="0" smtClean="0"/>
              <a:t> Image– We used this different topic in an effort to not influence the students’ claims.</a:t>
            </a:r>
            <a:endParaRPr lang="en-US" dirty="0" smtClean="0"/>
          </a:p>
          <a:p>
            <a:pPr>
              <a:buClr>
                <a:schemeClr val="dk1"/>
              </a:buClr>
              <a:buSzPct val="25000"/>
            </a:pPr>
            <a:endParaRPr lang="en-US" dirty="0">
              <a:solidFill>
                <a:schemeClr val="dk1"/>
              </a:solidFill>
              <a:latin typeface="Calibri"/>
              <a:ea typeface="Calibri"/>
              <a:cs typeface="Calibri"/>
              <a:sym typeface="Calibri"/>
            </a:endParaRPr>
          </a:p>
        </p:txBody>
      </p:sp>
      <p:sp>
        <p:nvSpPr>
          <p:cNvPr id="474" name="Shape 474"/>
          <p:cNvSpPr txBox="1">
            <a:spLocks noGrp="1"/>
          </p:cNvSpPr>
          <p:nvPr>
            <p:ph type="sldNum" idx="12"/>
          </p:nvPr>
        </p:nvSpPr>
        <p:spPr>
          <a:xfrm>
            <a:off x="4112494" y="8528484"/>
            <a:ext cx="3146133" cy="448950"/>
          </a:xfrm>
          <a:prstGeom prst="rect">
            <a:avLst/>
          </a:prstGeom>
          <a:noFill/>
          <a:ln>
            <a:noFill/>
          </a:ln>
        </p:spPr>
        <p:txBody>
          <a:bodyPr lIns="92815" tIns="46395" rIns="92815" bIns="46395" anchor="b" anchorCtr="0">
            <a:noAutofit/>
          </a:bodyPr>
          <a:lstStyle/>
          <a:p>
            <a:pPr>
              <a:buClr>
                <a:srgbClr val="000000"/>
              </a:buClr>
              <a:buSzPct val="25000"/>
            </a:pPr>
            <a:r>
              <a:rPr lang="en-US" sz="1400">
                <a:solidFill>
                  <a:srgbClr val="000000"/>
                </a:solidFill>
                <a:latin typeface="Arial"/>
                <a:ea typeface="Arial"/>
                <a:cs typeface="Arial"/>
                <a:sym typeface="Arial"/>
              </a:rPr>
              <a:t> </a:t>
            </a:r>
          </a:p>
        </p:txBody>
      </p:sp>
    </p:spTree>
    <p:extLst>
      <p:ext uri="{BB962C8B-B14F-4D97-AF65-F5344CB8AC3E}">
        <p14:creationId xmlns:p14="http://schemas.microsoft.com/office/powerpoint/2010/main" val="291133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726032" y="4265021"/>
            <a:ext cx="5808245" cy="4040547"/>
          </a:xfrm>
          <a:prstGeom prst="rect">
            <a:avLst/>
          </a:prstGeom>
        </p:spPr>
        <p:txBody>
          <a:bodyPr lIns="92815" tIns="92815" rIns="92815" bIns="92815" anchor="t" anchorCtr="0">
            <a:noAutofit/>
          </a:bodyPr>
          <a:lstStyle/>
          <a:p>
            <a:endParaRPr dirty="0"/>
          </a:p>
        </p:txBody>
      </p:sp>
      <p:sp>
        <p:nvSpPr>
          <p:cNvPr id="481" name="Shape 481"/>
          <p:cNvSpPr>
            <a:spLocks noGrp="1" noRot="1" noChangeAspect="1"/>
          </p:cNvSpPr>
          <p:nvPr>
            <p:ph type="sldImg" idx="2"/>
          </p:nvPr>
        </p:nvSpPr>
        <p:spPr>
          <a:xfrm>
            <a:off x="636588" y="673100"/>
            <a:ext cx="5986462" cy="33670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749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10249" y="4222503"/>
            <a:ext cx="5681979" cy="4000266"/>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5" name="Shape 205"/>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552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23</a:t>
            </a:fld>
            <a:endParaRPr lang="en-US"/>
          </a:p>
        </p:txBody>
      </p:sp>
    </p:spTree>
    <p:extLst>
      <p:ext uri="{BB962C8B-B14F-4D97-AF65-F5344CB8AC3E}">
        <p14:creationId xmlns:p14="http://schemas.microsoft.com/office/powerpoint/2010/main" val="310974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10249" y="4278062"/>
            <a:ext cx="5681979" cy="3500233"/>
          </a:xfrm>
          <a:prstGeom prst="rect">
            <a:avLst/>
          </a:prstGeom>
        </p:spPr>
        <p:txBody>
          <a:bodyPr lIns="91425" tIns="91425" rIns="91425" bIns="91425" anchor="ctr" anchorCtr="0">
            <a:noAutofit/>
          </a:bodyPr>
          <a:lstStyle/>
          <a:p>
            <a:pPr>
              <a:spcBef>
                <a:spcPts val="0"/>
              </a:spcBef>
              <a:buNone/>
            </a:pPr>
            <a:endParaRPr/>
          </a:p>
        </p:txBody>
      </p:sp>
      <p:sp>
        <p:nvSpPr>
          <p:cNvPr id="242" name="Shape 242"/>
          <p:cNvSpPr>
            <a:spLocks noGrp="1" noRot="1" noChangeAspect="1"/>
          </p:cNvSpPr>
          <p:nvPr>
            <p:ph type="sldImg" idx="2"/>
          </p:nvPr>
        </p:nvSpPr>
        <p:spPr>
          <a:xfrm>
            <a:off x="884238" y="1111250"/>
            <a:ext cx="5334000" cy="3000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39610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25</a:t>
            </a:fld>
            <a:endParaRPr lang="en-US"/>
          </a:p>
        </p:txBody>
      </p:sp>
    </p:spTree>
    <p:extLst>
      <p:ext uri="{BB962C8B-B14F-4D97-AF65-F5344CB8AC3E}">
        <p14:creationId xmlns:p14="http://schemas.microsoft.com/office/powerpoint/2010/main" val="585291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26</a:t>
            </a:fld>
            <a:endParaRPr lang="en-US"/>
          </a:p>
        </p:txBody>
      </p:sp>
    </p:spTree>
    <p:extLst>
      <p:ext uri="{BB962C8B-B14F-4D97-AF65-F5344CB8AC3E}">
        <p14:creationId xmlns:p14="http://schemas.microsoft.com/office/powerpoint/2010/main" val="243658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27</a:t>
            </a:fld>
            <a:endParaRPr lang="en-US"/>
          </a:p>
        </p:txBody>
      </p:sp>
    </p:spTree>
    <p:extLst>
      <p:ext uri="{BB962C8B-B14F-4D97-AF65-F5344CB8AC3E}">
        <p14:creationId xmlns:p14="http://schemas.microsoft.com/office/powerpoint/2010/main" val="357153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3</a:t>
            </a:fld>
            <a:endParaRPr lang="en-US"/>
          </a:p>
        </p:txBody>
      </p:sp>
    </p:spTree>
    <p:extLst>
      <p:ext uri="{BB962C8B-B14F-4D97-AF65-F5344CB8AC3E}">
        <p14:creationId xmlns:p14="http://schemas.microsoft.com/office/powerpoint/2010/main" val="242513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538163" y="677863"/>
            <a:ext cx="6026150" cy="33893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10250" y="4292879"/>
            <a:ext cx="5681979" cy="4066937"/>
          </a:xfrm>
          <a:prstGeom prst="rect">
            <a:avLst/>
          </a:prstGeom>
          <a:noFill/>
          <a:ln>
            <a:noFill/>
          </a:ln>
        </p:spPr>
        <p:txBody>
          <a:bodyPr lIns="92815" tIns="46395" rIns="92815" bIns="46395" anchor="t" anchorCtr="0">
            <a:noAutofit/>
          </a:bodyPr>
          <a:lstStyle/>
          <a:p>
            <a:pPr>
              <a:buClr>
                <a:schemeClr val="dk1"/>
              </a:buClr>
              <a:buSzPct val="25000"/>
            </a:pPr>
            <a:r>
              <a:rPr lang="en-US" dirty="0" smtClean="0">
                <a:solidFill>
                  <a:schemeClr val="dk1"/>
                </a:solidFill>
                <a:latin typeface="Calibri"/>
                <a:ea typeface="Calibri"/>
                <a:cs typeface="Calibri"/>
                <a:sym typeface="Calibri"/>
              </a:rPr>
              <a:t>This is</a:t>
            </a:r>
            <a:r>
              <a:rPr lang="en-US" baseline="0" dirty="0" smtClean="0">
                <a:solidFill>
                  <a:schemeClr val="dk1"/>
                </a:solidFill>
                <a:latin typeface="Calibri"/>
                <a:ea typeface="Calibri"/>
                <a:cs typeface="Calibri"/>
                <a:sym typeface="Calibri"/>
              </a:rPr>
              <a:t> an overview of the types of evidence that will be discussed in this unit. </a:t>
            </a:r>
            <a:endParaRPr lang="en-US"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4023093" y="8584187"/>
            <a:ext cx="3077738" cy="451882"/>
          </a:xfrm>
          <a:prstGeom prst="rect">
            <a:avLst/>
          </a:prstGeom>
          <a:noFill/>
          <a:ln>
            <a:noFill/>
          </a:ln>
        </p:spPr>
        <p:txBody>
          <a:bodyPr lIns="92815" tIns="46395" rIns="92815" bIns="46395" anchor="b" anchorCtr="0">
            <a:noAutofit/>
          </a:bodyPr>
          <a:lstStyle/>
          <a:p>
            <a:pPr>
              <a:buClr>
                <a:srgbClr val="000000"/>
              </a:buClr>
              <a:buSzPct val="25000"/>
            </a:pPr>
            <a:r>
              <a:rPr lang="en-US" sz="1400">
                <a:solidFill>
                  <a:srgbClr val="000000"/>
                </a:solidFill>
                <a:latin typeface="Arial"/>
                <a:ea typeface="Arial"/>
                <a:cs typeface="Arial"/>
                <a:sym typeface="Arial"/>
              </a:rPr>
              <a:t> </a:t>
            </a:r>
          </a:p>
        </p:txBody>
      </p:sp>
    </p:spTree>
    <p:extLst>
      <p:ext uri="{BB962C8B-B14F-4D97-AF65-F5344CB8AC3E}">
        <p14:creationId xmlns:p14="http://schemas.microsoft.com/office/powerpoint/2010/main" val="13173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538163" y="677863"/>
            <a:ext cx="6026150" cy="33893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10250" y="4292879"/>
            <a:ext cx="5681979" cy="4066937"/>
          </a:xfrm>
          <a:prstGeom prst="rect">
            <a:avLst/>
          </a:prstGeom>
          <a:noFill/>
          <a:ln>
            <a:noFill/>
          </a:ln>
        </p:spPr>
        <p:txBody>
          <a:bodyPr lIns="92815" tIns="46395" rIns="92815" bIns="46395" anchor="t" anchorCtr="0">
            <a:noAutofit/>
          </a:bodyPr>
          <a:lstStyle/>
          <a:p>
            <a:pPr>
              <a:buClr>
                <a:schemeClr val="dk1"/>
              </a:buClr>
              <a:buSzPct val="25000"/>
            </a:pPr>
            <a:r>
              <a:rPr lang="en-US" dirty="0">
                <a:solidFill>
                  <a:schemeClr val="dk1"/>
                </a:solidFill>
                <a:latin typeface="Calibri"/>
                <a:ea typeface="Calibri"/>
                <a:cs typeface="Calibri"/>
                <a:sym typeface="Calibri"/>
              </a:rPr>
              <a:t>Days </a:t>
            </a:r>
            <a:r>
              <a:rPr lang="en-US" dirty="0" smtClean="0">
                <a:solidFill>
                  <a:schemeClr val="dk1"/>
                </a:solidFill>
                <a:latin typeface="Calibri"/>
                <a:ea typeface="Calibri"/>
                <a:cs typeface="Calibri"/>
                <a:sym typeface="Calibri"/>
              </a:rPr>
              <a:t>1-4</a:t>
            </a:r>
            <a:endParaRPr lang="en-US" dirty="0">
              <a:solidFill>
                <a:schemeClr val="dk1"/>
              </a:solidFill>
              <a:latin typeface="Calibri"/>
              <a:ea typeface="Calibri"/>
              <a:cs typeface="Calibri"/>
              <a:sym typeface="Calibri"/>
            </a:endParaRPr>
          </a:p>
          <a:p>
            <a:pPr>
              <a:buClr>
                <a:schemeClr val="dk1"/>
              </a:buClr>
              <a:buSzPct val="25000"/>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This mini-unit would be taught AFTER students have had some practice in drafting claims and identifying appropriate evidence to support a claim.  These tasks would therefore be done fairly quickly—perhaps in 2-3 class periods, especially if students are able to complete some of the work at home.  Strategies learned in other mini-units should be used to annotate the texts and identify potential evidence.  Mini-units which might proceed this one include </a:t>
            </a:r>
            <a:r>
              <a:rPr lang="en-US" b="1" dirty="0">
                <a:solidFill>
                  <a:schemeClr val="dk1"/>
                </a:solidFill>
                <a:latin typeface="Calibri"/>
                <a:ea typeface="Calibri"/>
                <a:cs typeface="Calibri"/>
                <a:sym typeface="Calibri"/>
              </a:rPr>
              <a:t>Reality TV </a:t>
            </a:r>
            <a:r>
              <a:rPr lang="en-US" dirty="0">
                <a:solidFill>
                  <a:schemeClr val="dk1"/>
                </a:solidFill>
                <a:latin typeface="Calibri"/>
                <a:ea typeface="Calibri"/>
                <a:cs typeface="Calibri"/>
                <a:sym typeface="Calibri"/>
              </a:rPr>
              <a:t>and </a:t>
            </a:r>
            <a:r>
              <a:rPr lang="en-US" b="1" dirty="0">
                <a:solidFill>
                  <a:schemeClr val="dk1"/>
                </a:solidFill>
                <a:latin typeface="Calibri"/>
                <a:ea typeface="Calibri"/>
                <a:cs typeface="Calibri"/>
                <a:sym typeface="Calibri"/>
              </a:rPr>
              <a:t>Nutrition &amp; Schools.</a:t>
            </a:r>
          </a:p>
          <a:p>
            <a:pPr>
              <a:buClr>
                <a:schemeClr val="dk1"/>
              </a:buClr>
              <a:buSzPct val="25000"/>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This mini-unit could also be inserted WHILE you are teaching a different mini-unit.  Start with Slide 4 after students have read and annotated texts for potential evidence to support a claim.</a:t>
            </a:r>
          </a:p>
        </p:txBody>
      </p:sp>
      <p:sp>
        <p:nvSpPr>
          <p:cNvPr id="147" name="Shape 147"/>
          <p:cNvSpPr txBox="1">
            <a:spLocks noGrp="1"/>
          </p:cNvSpPr>
          <p:nvPr>
            <p:ph type="sldNum" idx="12"/>
          </p:nvPr>
        </p:nvSpPr>
        <p:spPr>
          <a:xfrm>
            <a:off x="4023093" y="8584187"/>
            <a:ext cx="3077738" cy="451882"/>
          </a:xfrm>
          <a:prstGeom prst="rect">
            <a:avLst/>
          </a:prstGeom>
          <a:noFill/>
          <a:ln>
            <a:noFill/>
          </a:ln>
        </p:spPr>
        <p:txBody>
          <a:bodyPr lIns="92815" tIns="46395" rIns="92815" bIns="46395" anchor="b" anchorCtr="0">
            <a:noAutofit/>
          </a:bodyPr>
          <a:lstStyle/>
          <a:p>
            <a:pPr>
              <a:buClr>
                <a:srgbClr val="000000"/>
              </a:buClr>
              <a:buSzPct val="25000"/>
            </a:pPr>
            <a:r>
              <a:rPr lang="en-US" sz="1400">
                <a:solidFill>
                  <a:srgbClr val="000000"/>
                </a:solidFill>
                <a:latin typeface="Arial"/>
                <a:ea typeface="Arial"/>
                <a:cs typeface="Arial"/>
                <a:sym typeface="Arial"/>
              </a:rPr>
              <a:t> </a:t>
            </a:r>
          </a:p>
        </p:txBody>
      </p:sp>
    </p:spTree>
    <p:extLst>
      <p:ext uri="{BB962C8B-B14F-4D97-AF65-F5344CB8AC3E}">
        <p14:creationId xmlns:p14="http://schemas.microsoft.com/office/powerpoint/2010/main" val="5912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6</a:t>
            </a:fld>
            <a:endParaRPr lang="en-US"/>
          </a:p>
        </p:txBody>
      </p:sp>
    </p:spTree>
    <p:extLst>
      <p:ext uri="{BB962C8B-B14F-4D97-AF65-F5344CB8AC3E}">
        <p14:creationId xmlns:p14="http://schemas.microsoft.com/office/powerpoint/2010/main" val="265484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10249" y="4222503"/>
            <a:ext cx="5681979" cy="4000266"/>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922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587375" y="666750"/>
            <a:ext cx="5927725"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10249" y="4222503"/>
            <a:ext cx="5681979" cy="400026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Days 1-3</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This mini-unit would be taught AFTER students have had some practice in drafting claims and identifying appropriate evidence to support a claim.  These tasks would therefore be done fairly quickly—perhaps in 2-3 class periods, especially if students are able to complete some of the work at home.  Strategies learned in other mini-units should be used to annotate the texts and identify potential evidence.  Mini-units which might proceed this one include </a:t>
            </a:r>
            <a:r>
              <a:rPr lang="en-US" sz="1200" b="1" i="0" u="none" strike="noStrike" cap="none" dirty="0">
                <a:solidFill>
                  <a:schemeClr val="dk1"/>
                </a:solidFill>
                <a:latin typeface="Calibri"/>
                <a:ea typeface="Calibri"/>
                <a:cs typeface="Calibri"/>
                <a:sym typeface="Calibri"/>
              </a:rPr>
              <a:t>Reality TV </a:t>
            </a:r>
            <a:r>
              <a:rPr lang="en-US" sz="1200" b="0" i="0" u="none" strike="noStrike" cap="none" dirty="0">
                <a:solidFill>
                  <a:schemeClr val="dk1"/>
                </a:solidFill>
                <a:latin typeface="Calibri"/>
                <a:ea typeface="Calibri"/>
                <a:cs typeface="Calibri"/>
                <a:sym typeface="Calibri"/>
              </a:rPr>
              <a:t>and </a:t>
            </a:r>
            <a:r>
              <a:rPr lang="en-US" sz="1200" b="1" i="0" u="none" strike="noStrike" cap="none" dirty="0">
                <a:solidFill>
                  <a:schemeClr val="dk1"/>
                </a:solidFill>
                <a:latin typeface="Calibri"/>
                <a:ea typeface="Calibri"/>
                <a:cs typeface="Calibri"/>
                <a:sym typeface="Calibri"/>
              </a:rPr>
              <a:t>Nutrition &amp; Schools.</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This mini-unit could also be inserted WHILE you are teaching a different mini-unit.  Start with Slide 4 after students have read and annotated texts for potential evidence to support a claim.</a:t>
            </a:r>
          </a:p>
        </p:txBody>
      </p:sp>
      <p:sp>
        <p:nvSpPr>
          <p:cNvPr id="147" name="Shape 147"/>
          <p:cNvSpPr txBox="1">
            <a:spLocks noGrp="1"/>
          </p:cNvSpPr>
          <p:nvPr>
            <p:ph type="sldNum" idx="12"/>
          </p:nvPr>
        </p:nvSpPr>
        <p:spPr>
          <a:xfrm>
            <a:off x="4023092" y="8443463"/>
            <a:ext cx="3077738" cy="4444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Tree>
    <p:extLst>
      <p:ext uri="{BB962C8B-B14F-4D97-AF65-F5344CB8AC3E}">
        <p14:creationId xmlns:p14="http://schemas.microsoft.com/office/powerpoint/2010/main" val="394190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89A13-F58C-49C5-9D86-14B774FDB536}" type="slidenum">
              <a:rPr lang="en-US" smtClean="0"/>
              <a:t>9</a:t>
            </a:fld>
            <a:endParaRPr lang="en-US"/>
          </a:p>
        </p:txBody>
      </p:sp>
    </p:spTree>
    <p:extLst>
      <p:ext uri="{BB962C8B-B14F-4D97-AF65-F5344CB8AC3E}">
        <p14:creationId xmlns:p14="http://schemas.microsoft.com/office/powerpoint/2010/main" val="367158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3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A597276-E3EE-4BDF-ACDF-962BBE1D00FC}"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43809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1872052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12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243410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883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133026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308475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318191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13746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34751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1897448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60995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38886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5588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33934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6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23344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Section Header">
    <p:spTree>
      <p:nvGrpSpPr>
        <p:cNvPr id="1" name="Shape 33"/>
        <p:cNvGrpSpPr/>
        <p:nvPr/>
      </p:nvGrpSpPr>
      <p:grpSpPr>
        <a:xfrm>
          <a:off x="0" y="0"/>
          <a:ext cx="0" cy="0"/>
          <a:chOff x="0" y="0"/>
          <a:chExt cx="0" cy="0"/>
        </a:xfrm>
      </p:grpSpPr>
      <p:sp>
        <p:nvSpPr>
          <p:cNvPr id="36" name="Shape 36"/>
          <p:cNvSpPr txBox="1">
            <a:spLocks noGrp="1"/>
          </p:cNvSpPr>
          <p:nvPr>
            <p:ph type="title"/>
          </p:nvPr>
        </p:nvSpPr>
        <p:spPr>
          <a:xfrm>
            <a:off x="6096000" y="3048000"/>
            <a:ext cx="5791200" cy="1362075"/>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
        <p:nvSpPr>
          <p:cNvPr id="40" name="Shape 40"/>
          <p:cNvSpPr>
            <a:spLocks noGrp="1"/>
          </p:cNvSpPr>
          <p:nvPr>
            <p:ph type="pic" idx="2"/>
          </p:nvPr>
        </p:nvSpPr>
        <p:spPr>
          <a:xfrm>
            <a:off x="9042400" y="5334000"/>
            <a:ext cx="2844797" cy="990598"/>
          </a:xfrm>
          <a:prstGeom prst="rect">
            <a:avLst/>
          </a:prstGeom>
          <a:noFill/>
          <a:ln>
            <a:noFill/>
          </a:ln>
        </p:spPr>
      </p:sp>
    </p:spTree>
    <p:extLst>
      <p:ext uri="{BB962C8B-B14F-4D97-AF65-F5344CB8AC3E}">
        <p14:creationId xmlns:p14="http://schemas.microsoft.com/office/powerpoint/2010/main" val="37284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ackground Only">
    <p:spTree>
      <p:nvGrpSpPr>
        <p:cNvPr id="1" name="Shape 41"/>
        <p:cNvGrpSpPr/>
        <p:nvPr/>
      </p:nvGrpSpPr>
      <p:grpSpPr>
        <a:xfrm>
          <a:off x="0" y="0"/>
          <a:ext cx="0" cy="0"/>
          <a:chOff x="0" y="0"/>
          <a:chExt cx="0" cy="0"/>
        </a:xfrm>
      </p:grpSpPr>
      <p:sp>
        <p:nvSpPr>
          <p:cNvPr id="43" name="Shape 43"/>
          <p:cNvSpPr txBox="1">
            <a:spLocks noGrp="1"/>
          </p:cNvSpPr>
          <p:nvPr>
            <p:ph type="dt" idx="10"/>
          </p:nvPr>
        </p:nvSpPr>
        <p:spPr>
          <a:xfrm>
            <a:off x="1016000" y="6356351"/>
            <a:ext cx="284479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4" name="Shape 44"/>
          <p:cNvSpPr txBox="1">
            <a:spLocks noGrp="1"/>
          </p:cNvSpPr>
          <p:nvPr>
            <p:ph type="ftr" idx="11"/>
          </p:nvPr>
        </p:nvSpPr>
        <p:spPr>
          <a:xfrm>
            <a:off x="4470400" y="6356351"/>
            <a:ext cx="3860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sldNum" idx="12"/>
          </p:nvPr>
        </p:nvSpPr>
        <p:spPr>
          <a:xfrm>
            <a:off x="8940800" y="6356351"/>
            <a:ext cx="2844797" cy="365125"/>
          </a:xfrm>
          <a:prstGeom prst="rect">
            <a:avLst/>
          </a:prstGeom>
          <a:noFill/>
          <a:ln>
            <a:noFill/>
          </a:ln>
        </p:spPr>
        <p:txBody>
          <a:bodyPr lIns="91425" tIns="91425" rIns="91425" bIns="91425" anchor="ctr" anchorCtr="0">
            <a:noAutofit/>
          </a:bodyPr>
          <a:lstStyle/>
          <a:p>
            <a:pPr algn="l">
              <a:buClr>
                <a:srgbClr val="000000"/>
              </a:buClr>
              <a:buSzPct val="100000"/>
            </a:pPr>
            <a:endParaRPr lang="en-US" sz="1400" smtClean="0">
              <a:solidFill>
                <a:srgbClr val="000000"/>
              </a:solidFill>
              <a:latin typeface="Arial"/>
              <a:ea typeface="Arial"/>
              <a:cs typeface="Arial"/>
              <a:sym typeface="Arial"/>
            </a:endParaRPr>
          </a:p>
          <a:p>
            <a:pPr lvl="1" indent="-88900">
              <a:buClr>
                <a:srgbClr val="000000"/>
              </a:buClr>
              <a:buSzPct val="100000"/>
            </a:pPr>
            <a:endParaRPr lang="en-US" sz="1400" smtClean="0">
              <a:solidFill>
                <a:srgbClr val="000000"/>
              </a:solidFill>
              <a:latin typeface="Arial"/>
              <a:ea typeface="Arial"/>
              <a:cs typeface="Arial"/>
              <a:sym typeface="Arial"/>
            </a:endParaRPr>
          </a:p>
          <a:p>
            <a:pPr lvl="2" indent="-88900">
              <a:buClr>
                <a:srgbClr val="000000"/>
              </a:buClr>
              <a:buSzPct val="100000"/>
            </a:pPr>
            <a:endParaRPr lang="en-US" sz="1400" smtClean="0">
              <a:solidFill>
                <a:srgbClr val="000000"/>
              </a:solidFill>
              <a:latin typeface="Arial"/>
              <a:ea typeface="Arial"/>
              <a:cs typeface="Arial"/>
              <a:sym typeface="Arial"/>
            </a:endParaRPr>
          </a:p>
          <a:p>
            <a:pPr lvl="3" indent="-88900">
              <a:buClr>
                <a:srgbClr val="000000"/>
              </a:buClr>
              <a:buSzPct val="100000"/>
            </a:pPr>
            <a:endParaRPr lang="en-US" sz="1400" smtClean="0">
              <a:solidFill>
                <a:srgbClr val="000000"/>
              </a:solidFill>
              <a:latin typeface="Arial"/>
              <a:ea typeface="Arial"/>
              <a:cs typeface="Arial"/>
              <a:sym typeface="Arial"/>
            </a:endParaRPr>
          </a:p>
          <a:p>
            <a:pPr lvl="4" indent="-88900">
              <a:buClr>
                <a:srgbClr val="000000"/>
              </a:buClr>
              <a:buSzPct val="100000"/>
            </a:pPr>
            <a:endParaRPr lang="en-US" sz="1400" smtClean="0">
              <a:solidFill>
                <a:srgbClr val="000000"/>
              </a:solidFill>
              <a:latin typeface="Arial"/>
              <a:ea typeface="Arial"/>
              <a:cs typeface="Arial"/>
              <a:sym typeface="Arial"/>
            </a:endParaRPr>
          </a:p>
          <a:p>
            <a:pPr lvl="5" indent="-88900">
              <a:buClr>
                <a:srgbClr val="000000"/>
              </a:buClr>
              <a:buSzPct val="100000"/>
            </a:pPr>
            <a:endParaRPr lang="en-US" sz="1400" smtClean="0">
              <a:solidFill>
                <a:srgbClr val="000000"/>
              </a:solidFill>
              <a:latin typeface="Arial"/>
              <a:ea typeface="Arial"/>
              <a:cs typeface="Arial"/>
              <a:sym typeface="Arial"/>
            </a:endParaRPr>
          </a:p>
          <a:p>
            <a:pPr lvl="6" indent="-88900">
              <a:buClr>
                <a:srgbClr val="000000"/>
              </a:buClr>
              <a:buSzPct val="100000"/>
            </a:pPr>
            <a:endParaRPr lang="en-US" sz="1400" smtClean="0">
              <a:solidFill>
                <a:srgbClr val="000000"/>
              </a:solidFill>
              <a:latin typeface="Arial"/>
              <a:ea typeface="Arial"/>
              <a:cs typeface="Arial"/>
              <a:sym typeface="Arial"/>
            </a:endParaRPr>
          </a:p>
          <a:p>
            <a:pPr lvl="7" indent="-88900">
              <a:buClr>
                <a:srgbClr val="000000"/>
              </a:buClr>
              <a:buSzPct val="100000"/>
            </a:pPr>
            <a:endParaRPr lang="en-US" sz="1400" smtClean="0">
              <a:solidFill>
                <a:srgbClr val="000000"/>
              </a:solidFill>
              <a:latin typeface="Arial"/>
              <a:ea typeface="Arial"/>
              <a:cs typeface="Arial"/>
              <a:sym typeface="Arial"/>
            </a:endParaRPr>
          </a:p>
          <a:p>
            <a:pPr lvl="8" indent="-88900">
              <a:buClr>
                <a:srgbClr val="000000"/>
              </a:buClr>
              <a:buSzPct val="100000"/>
            </a:pPr>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3503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97276-E3EE-4BDF-ACDF-962BBE1D00F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381081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97276-E3EE-4BDF-ACDF-962BBE1D00F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366443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97276-E3EE-4BDF-ACDF-962BBE1D00FC}"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248241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97276-E3EE-4BDF-ACDF-962BBE1D00FC}"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165871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97276-E3EE-4BDF-ACDF-962BBE1D00FC}"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348476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97276-E3EE-4BDF-ACDF-962BBE1D00F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21081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97276-E3EE-4BDF-ACDF-962BBE1D00F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BDEB3-3A3D-46BD-B910-B0995CC021B3}" type="slidenum">
              <a:rPr lang="en-US" smtClean="0"/>
              <a:t>‹#›</a:t>
            </a:fld>
            <a:endParaRPr lang="en-US"/>
          </a:p>
        </p:txBody>
      </p:sp>
    </p:spTree>
    <p:extLst>
      <p:ext uri="{BB962C8B-B14F-4D97-AF65-F5344CB8AC3E}">
        <p14:creationId xmlns:p14="http://schemas.microsoft.com/office/powerpoint/2010/main" val="139209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A597276-E3EE-4BDF-ACDF-962BBE1D00FC}" type="datetimeFigureOut">
              <a:rPr lang="en-US" smtClean="0"/>
              <a:t>5/15/2018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5BDEB3-3A3D-46BD-B910-B0995CC021B3}" type="slidenum">
              <a:rPr lang="en-US" smtClean="0"/>
              <a:t>‹#›</a:t>
            </a:fld>
            <a:endParaRPr lang="en-US"/>
          </a:p>
        </p:txBody>
      </p:sp>
    </p:spTree>
    <p:extLst>
      <p:ext uri="{BB962C8B-B14F-4D97-AF65-F5344CB8AC3E}">
        <p14:creationId xmlns:p14="http://schemas.microsoft.com/office/powerpoint/2010/main" val="521631300"/>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88" r:id="rId25"/>
    <p:sldLayoutId id="2147483989" r:id="rId26"/>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HBuAOp5upU"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09643" y="1103556"/>
            <a:ext cx="5863021" cy="4824804"/>
          </a:xfrm>
          <a:prstGeom prst="rect">
            <a:avLst/>
          </a:prstGeom>
          <a:noFill/>
          <a:ln>
            <a:noFill/>
          </a:ln>
        </p:spPr>
        <p:txBody>
          <a:bodyPr vert="horz" lIns="91425" tIns="91425" rIns="91425" bIns="91425" rtlCol="0" anchor="b" anchorCtr="0">
            <a:noAutofit/>
          </a:bodyPr>
          <a:lstStyle/>
          <a:p>
            <a:pPr algn="ctr">
              <a:lnSpc>
                <a:spcPct val="100000"/>
              </a:lnSpc>
              <a:buClr>
                <a:schemeClr val="dk1"/>
              </a:buClr>
              <a:buSzPct val="25000"/>
            </a:pPr>
            <a:r>
              <a:rPr lang="en-US" sz="3600" b="1" dirty="0"/>
              <a:t/>
            </a:r>
            <a:br>
              <a:rPr lang="en-US" sz="3600" b="1" dirty="0"/>
            </a:br>
            <a:r>
              <a:rPr lang="en-US" sz="3600" b="1" dirty="0"/>
              <a:t/>
            </a:r>
            <a:br>
              <a:rPr lang="en-US" sz="3600" b="1" dirty="0"/>
            </a:br>
            <a:r>
              <a:rPr lang="en-US" sz="3600" b="1" dirty="0">
                <a:solidFill>
                  <a:srgbClr val="000000"/>
                </a:solidFill>
                <a:latin typeface="Arial"/>
                <a:ea typeface="Arial"/>
                <a:cs typeface="Arial"/>
                <a:sym typeface="Arial"/>
              </a:rPr>
              <a:t/>
            </a:r>
            <a:br>
              <a:rPr lang="en-US" sz="3600" b="1" dirty="0">
                <a:solidFill>
                  <a:srgbClr val="000000"/>
                </a:solidFill>
                <a:latin typeface="Arial"/>
                <a:ea typeface="Arial"/>
                <a:cs typeface="Arial"/>
                <a:sym typeface="Arial"/>
              </a:rPr>
            </a:br>
            <a:r>
              <a:rPr lang="en-US" sz="3600" b="1" dirty="0" smtClean="0">
                <a:solidFill>
                  <a:srgbClr val="000000"/>
                </a:solidFill>
                <a:latin typeface="Arial"/>
                <a:ea typeface="Arial"/>
                <a:cs typeface="Arial"/>
                <a:sym typeface="Arial"/>
              </a:rPr>
              <a:t>      </a:t>
            </a:r>
            <a:br>
              <a:rPr lang="en-US" sz="3600" b="1" dirty="0" smtClean="0">
                <a:solidFill>
                  <a:srgbClr val="000000"/>
                </a:solidFill>
                <a:latin typeface="Arial"/>
                <a:ea typeface="Arial"/>
                <a:cs typeface="Arial"/>
                <a:sym typeface="Arial"/>
              </a:rPr>
            </a:br>
            <a:r>
              <a:rPr lang="en-US" b="1" dirty="0">
                <a:solidFill>
                  <a:srgbClr val="000000"/>
                </a:solidFill>
                <a:latin typeface="Arial"/>
                <a:ea typeface="Arial"/>
                <a:cs typeface="Arial"/>
                <a:sym typeface="Arial"/>
              </a:rPr>
              <a:t/>
            </a:r>
            <a:br>
              <a:rPr lang="en-US" b="1" dirty="0">
                <a:solidFill>
                  <a:srgbClr val="000000"/>
                </a:solidFill>
                <a:latin typeface="Arial"/>
                <a:ea typeface="Arial"/>
                <a:cs typeface="Arial"/>
                <a:sym typeface="Arial"/>
              </a:rPr>
            </a:br>
            <a:r>
              <a:rPr lang="en-US" b="1" dirty="0" smtClean="0">
                <a:solidFill>
                  <a:srgbClr val="000000"/>
                </a:solidFill>
                <a:latin typeface="Arial"/>
                <a:ea typeface="Arial"/>
                <a:cs typeface="Arial"/>
                <a:sym typeface="Arial"/>
              </a:rPr>
              <a:t/>
            </a:r>
            <a:br>
              <a:rPr lang="en-US" b="1" dirty="0" smtClean="0">
                <a:solidFill>
                  <a:srgbClr val="000000"/>
                </a:solidFill>
                <a:latin typeface="Arial"/>
                <a:ea typeface="Arial"/>
                <a:cs typeface="Arial"/>
                <a:sym typeface="Arial"/>
              </a:rPr>
            </a:br>
            <a:r>
              <a:rPr lang="en-US" sz="3600" b="1" dirty="0" smtClean="0">
                <a:solidFill>
                  <a:srgbClr val="000000"/>
                </a:solidFill>
                <a:latin typeface="Arial"/>
                <a:ea typeface="Arial"/>
                <a:cs typeface="Arial"/>
                <a:sym typeface="Arial"/>
              </a:rPr>
              <a:t>Quick </a:t>
            </a:r>
            <a:r>
              <a:rPr lang="en-US" sz="3600" b="1" dirty="0">
                <a:solidFill>
                  <a:srgbClr val="000000"/>
                </a:solidFill>
                <a:latin typeface="Arial"/>
                <a:ea typeface="Arial"/>
                <a:cs typeface="Arial"/>
                <a:sym typeface="Arial"/>
              </a:rPr>
              <a:t>Write #</a:t>
            </a:r>
            <a:r>
              <a:rPr lang="en-US" sz="3600" b="1" dirty="0" smtClean="0">
                <a:solidFill>
                  <a:srgbClr val="000000"/>
                </a:solidFill>
                <a:latin typeface="Arial"/>
                <a:ea typeface="Arial"/>
                <a:cs typeface="Arial"/>
                <a:sym typeface="Arial"/>
              </a:rPr>
              <a:t>1</a:t>
            </a:r>
            <a:r>
              <a:rPr lang="en-US" sz="3600" b="1" dirty="0">
                <a:solidFill>
                  <a:srgbClr val="000000"/>
                </a:solidFill>
                <a:latin typeface="Arial"/>
                <a:ea typeface="Arial"/>
                <a:cs typeface="Arial"/>
                <a:sym typeface="Arial"/>
              </a:rPr>
              <a:t/>
            </a:r>
            <a:br>
              <a:rPr lang="en-US" sz="3600" b="1" dirty="0">
                <a:solidFill>
                  <a:srgbClr val="000000"/>
                </a:solidFill>
                <a:latin typeface="Arial"/>
                <a:ea typeface="Arial"/>
                <a:cs typeface="Arial"/>
                <a:sym typeface="Arial"/>
              </a:rPr>
            </a:br>
            <a:r>
              <a:rPr lang="en-US" sz="3600" b="1" dirty="0"/>
              <a:t>Write for 5 minutes </a:t>
            </a:r>
            <a:r>
              <a:rPr lang="en-US" sz="3600" b="1" dirty="0" smtClean="0"/>
              <a:t>(at least 1 paragraph) </a:t>
            </a:r>
            <a:r>
              <a:rPr lang="en-US" sz="3600" b="1" dirty="0"/>
              <a:t>on this </a:t>
            </a:r>
            <a:r>
              <a:rPr lang="en-US" sz="3600" b="1" dirty="0" smtClean="0"/>
              <a:t>topic in your Writer’s Notebook </a:t>
            </a:r>
            <a:r>
              <a:rPr lang="en-US" sz="3600" kern="0" dirty="0" smtClean="0">
                <a:solidFill>
                  <a:srgbClr val="002060"/>
                </a:solidFill>
                <a:latin typeface="Cooper Black" panose="0208090404030B020404" pitchFamily="18" charset="0"/>
                <a:cs typeface="Arial"/>
                <a:sym typeface="Arial"/>
              </a:rPr>
              <a:t>Zoos</a:t>
            </a:r>
            <a:r>
              <a:rPr lang="en-US" dirty="0" smtClean="0">
                <a:latin typeface="Cooper Black" panose="0208090404030B020404" pitchFamily="18" charset="0"/>
              </a:rPr>
              <a:t> </a:t>
            </a:r>
            <a:r>
              <a:rPr lang="en-US" b="1" dirty="0" smtClean="0"/>
              <a:t/>
            </a:r>
            <a:br>
              <a:rPr lang="en-US" b="1" dirty="0" smtClean="0"/>
            </a:br>
            <a:r>
              <a:rPr lang="en-US" sz="2800" dirty="0" smtClean="0"/>
              <a:t>Thoughts</a:t>
            </a:r>
            <a:r>
              <a:rPr lang="en-US" sz="2800" dirty="0"/>
              <a:t>? Feelings? Opinions?</a:t>
            </a:r>
            <a:endParaRPr lang="en-US" sz="2800" dirty="0">
              <a:solidFill>
                <a:srgbClr val="000000"/>
              </a:solidFill>
              <a:latin typeface="Arial"/>
              <a:ea typeface="Arial"/>
              <a:cs typeface="Arial"/>
              <a:sym typeface="Arial"/>
            </a:endParaRPr>
          </a:p>
        </p:txBody>
      </p:sp>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281043" y="272559"/>
            <a:ext cx="4702437" cy="830997"/>
          </a:xfrm>
          <a:prstGeom prst="rect">
            <a:avLst/>
          </a:prstGeom>
          <a:noFill/>
        </p:spPr>
        <p:txBody>
          <a:bodyPr wrap="square" rtlCol="0">
            <a:spAutoFit/>
          </a:bodyPr>
          <a:lstStyle/>
          <a:p>
            <a:r>
              <a:rPr lang="en-US" sz="2400" dirty="0" smtClean="0">
                <a:solidFill>
                  <a:schemeClr val="bg1"/>
                </a:solidFill>
                <a:latin typeface="Adobe Heiti Std R" panose="020B0400000000000000" pitchFamily="34" charset="-128"/>
                <a:ea typeface="Adobe Heiti Std R" panose="020B0400000000000000" pitchFamily="34" charset="-128"/>
              </a:rPr>
              <a:t>Connecting Evidence to Claim </a:t>
            </a:r>
          </a:p>
          <a:p>
            <a:r>
              <a:rPr lang="en-US" sz="2400" dirty="0" smtClean="0">
                <a:solidFill>
                  <a:schemeClr val="bg1"/>
                </a:solidFill>
                <a:latin typeface="Adobe Heiti Std R" panose="020B0400000000000000" pitchFamily="34" charset="-128"/>
                <a:ea typeface="Adobe Heiti Std R" panose="020B0400000000000000" pitchFamily="34" charset="-128"/>
              </a:rPr>
              <a:t>Day 1</a:t>
            </a:r>
            <a:endParaRPr lang="en-US" sz="2400" dirty="0">
              <a:solidFill>
                <a:schemeClr val="bg1"/>
              </a:solidFill>
              <a:latin typeface="Adobe Heiti Std R" panose="020B0400000000000000" pitchFamily="34" charset="-128"/>
              <a:ea typeface="Adobe Heiti Std R" panose="020B0400000000000000" pitchFamily="34" charset="-128"/>
            </a:endParaRPr>
          </a:p>
        </p:txBody>
      </p:sp>
      <p:pic>
        <p:nvPicPr>
          <p:cNvPr id="5" name="Picture 4"/>
          <p:cNvPicPr>
            <a:picLocks noChangeAspect="1"/>
          </p:cNvPicPr>
          <p:nvPr/>
        </p:nvPicPr>
        <p:blipFill>
          <a:blip r:embed="rId3"/>
          <a:stretch>
            <a:fillRect/>
          </a:stretch>
        </p:blipFill>
        <p:spPr>
          <a:xfrm>
            <a:off x="6372664" y="1404937"/>
            <a:ext cx="5495413" cy="3106103"/>
          </a:xfrm>
          <a:prstGeom prst="rect">
            <a:avLst/>
          </a:prstGeom>
        </p:spPr>
      </p:pic>
    </p:spTree>
    <p:extLst>
      <p:ext uri="{BB962C8B-B14F-4D97-AF65-F5344CB8AC3E}">
        <p14:creationId xmlns:p14="http://schemas.microsoft.com/office/powerpoint/2010/main" val="4215114621"/>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1546916"/>
            <a:ext cx="4785360" cy="1188721"/>
          </a:xfrm>
        </p:spPr>
        <p:txBody>
          <a:bodyPr>
            <a:noAutofit/>
          </a:bodyPr>
          <a:lstStyle/>
          <a:p>
            <a:pPr algn="ctr"/>
            <a:r>
              <a:rPr lang="en-US" sz="3600" dirty="0" smtClean="0">
                <a:latin typeface="Century Gothic" panose="020B0502020202020204" pitchFamily="34" charset="0"/>
              </a:rPr>
              <a:t>Read: </a:t>
            </a:r>
            <a:r>
              <a:rPr lang="en-US" sz="3600" b="1" dirty="0" smtClean="0">
                <a:solidFill>
                  <a:srgbClr val="002060"/>
                </a:solidFill>
                <a:latin typeface="Century Gothic" panose="020B0502020202020204" pitchFamily="34" charset="0"/>
                <a:ea typeface="Calibri"/>
                <a:cs typeface="Calibri"/>
                <a:sym typeface="Calibri"/>
              </a:rPr>
              <a:t>“</a:t>
            </a:r>
            <a:r>
              <a:rPr lang="en-US" sz="3600" b="1" dirty="0">
                <a:solidFill>
                  <a:srgbClr val="002060"/>
                </a:solidFill>
                <a:latin typeface="Century Gothic" panose="020B0502020202020204" pitchFamily="34" charset="0"/>
                <a:ea typeface="Calibri"/>
                <a:cs typeface="Calibri"/>
                <a:sym typeface="Calibri"/>
              </a:rPr>
              <a:t>Do We Need Zoos</a:t>
            </a:r>
            <a:r>
              <a:rPr lang="en-US" sz="3600" b="1" dirty="0" smtClean="0">
                <a:solidFill>
                  <a:srgbClr val="002060"/>
                </a:solidFill>
                <a:latin typeface="Century Gothic" panose="020B0502020202020204" pitchFamily="34" charset="0"/>
                <a:ea typeface="Calibri"/>
                <a:cs typeface="Calibri"/>
                <a:sym typeface="Calibri"/>
              </a:rPr>
              <a:t>?”</a:t>
            </a:r>
            <a:r>
              <a:rPr lang="en-US" sz="3600" dirty="0" smtClean="0">
                <a:latin typeface="Century Gothic" panose="020B0502020202020204" pitchFamily="34" charset="0"/>
              </a:rPr>
              <a:t>.</a:t>
            </a:r>
            <a:endParaRPr lang="en-US" sz="3600" dirty="0">
              <a:latin typeface="Century Gothic" panose="020B0502020202020204" pitchFamily="34" charset="0"/>
            </a:endParaRPr>
          </a:p>
        </p:txBody>
      </p:sp>
      <p:sp>
        <p:nvSpPr>
          <p:cNvPr id="4" name="TextBox 3"/>
          <p:cNvSpPr txBox="1"/>
          <p:nvPr/>
        </p:nvSpPr>
        <p:spPr>
          <a:xfrm>
            <a:off x="548640" y="441064"/>
            <a:ext cx="3642360" cy="923330"/>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3</a:t>
            </a:r>
          </a:p>
          <a:p>
            <a:endParaRPr lang="en-US" dirty="0"/>
          </a:p>
        </p:txBody>
      </p:sp>
      <p:sp>
        <p:nvSpPr>
          <p:cNvPr id="5" name="Rectangle 4"/>
          <p:cNvSpPr/>
          <p:nvPr/>
        </p:nvSpPr>
        <p:spPr>
          <a:xfrm>
            <a:off x="5349240" y="493871"/>
            <a:ext cx="6659880" cy="5663089"/>
          </a:xfrm>
          <a:prstGeom prst="rect">
            <a:avLst/>
          </a:prstGeom>
        </p:spPr>
        <p:txBody>
          <a:bodyPr wrap="square">
            <a:spAutoFit/>
          </a:bodyPr>
          <a:lstStyle/>
          <a:p>
            <a:pPr marL="177800" lvl="0" algn="ctr" defTabSz="457200">
              <a:spcBef>
                <a:spcPts val="1000"/>
              </a:spcBef>
              <a:buClr>
                <a:srgbClr val="A53010"/>
              </a:buClr>
            </a:pPr>
            <a:r>
              <a:rPr lang="en-US" sz="2400" b="1" dirty="0">
                <a:solidFill>
                  <a:srgbClr val="0000FF"/>
                </a:solidFill>
              </a:rPr>
              <a:t>Close Reading</a:t>
            </a:r>
            <a:endParaRPr lang="en-US" sz="2400" dirty="0">
              <a:solidFill>
                <a:prstClr val="black">
                  <a:lumMod val="75000"/>
                  <a:lumOff val="25000"/>
                </a:prstClr>
              </a:solidFill>
            </a:endParaRPr>
          </a:p>
          <a:p>
            <a:pPr marL="177800" lvl="0" defTabSz="457200">
              <a:spcBef>
                <a:spcPts val="1000"/>
              </a:spcBef>
              <a:buClr>
                <a:srgbClr val="A53010"/>
              </a:buClr>
            </a:pPr>
            <a:r>
              <a:rPr lang="en-US" sz="2400" dirty="0">
                <a:solidFill>
                  <a:prstClr val="black">
                    <a:lumMod val="75000"/>
                    <a:lumOff val="25000"/>
                  </a:prstClr>
                </a:solidFill>
              </a:rPr>
              <a:t>As you read the texts, </a:t>
            </a:r>
            <a:r>
              <a:rPr lang="en-US" sz="2400" b="1" dirty="0">
                <a:solidFill>
                  <a:srgbClr val="0000FF"/>
                </a:solidFill>
              </a:rPr>
              <a:t>look for  </a:t>
            </a:r>
          </a:p>
          <a:p>
            <a:pPr marL="342900" lvl="0" indent="-342900" defTabSz="457200">
              <a:spcBef>
                <a:spcPts val="1000"/>
              </a:spcBef>
              <a:buClr>
                <a:srgbClr val="A53010"/>
              </a:buClr>
              <a:buFont typeface="Wingdings 3" charset="2"/>
              <a:buChar char=""/>
            </a:pPr>
            <a:r>
              <a:rPr lang="en-US" sz="2400" b="1" dirty="0">
                <a:solidFill>
                  <a:prstClr val="black">
                    <a:lumMod val="75000"/>
                    <a:lumOff val="25000"/>
                  </a:prstClr>
                </a:solidFill>
              </a:rPr>
              <a:t>  Key words. </a:t>
            </a:r>
            <a:r>
              <a:rPr lang="en-US" sz="2400" b="1" dirty="0">
                <a:solidFill>
                  <a:srgbClr val="0000FF"/>
                </a:solidFill>
              </a:rPr>
              <a:t>Circle</a:t>
            </a:r>
            <a:r>
              <a:rPr lang="en-US" sz="2400" dirty="0">
                <a:solidFill>
                  <a:prstClr val="black">
                    <a:lumMod val="75000"/>
                    <a:lumOff val="25000"/>
                  </a:prstClr>
                </a:solidFill>
              </a:rPr>
              <a:t> these important words.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Claims and counterclaims </a:t>
            </a:r>
            <a:r>
              <a:rPr lang="en-US" sz="2400" b="1" dirty="0">
                <a:solidFill>
                  <a:srgbClr val="06147A"/>
                </a:solidFill>
              </a:rPr>
              <a:t>Star or mark in some way </a:t>
            </a:r>
            <a:r>
              <a:rPr lang="en-US" sz="2400" dirty="0">
                <a:solidFill>
                  <a:prstClr val="black">
                    <a:lumMod val="75000"/>
                    <a:lumOff val="25000"/>
                  </a:prstClr>
                </a:solidFill>
              </a:rPr>
              <a:t>sentences that state what the writer is trying to do in the text.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Evidence. </a:t>
            </a:r>
            <a:r>
              <a:rPr lang="en-US" sz="2400" b="1" dirty="0">
                <a:solidFill>
                  <a:srgbClr val="0000FF"/>
                </a:solidFill>
              </a:rPr>
              <a:t>Underline</a:t>
            </a:r>
            <a:r>
              <a:rPr lang="en-US" sz="2400" dirty="0">
                <a:solidFill>
                  <a:prstClr val="black">
                    <a:lumMod val="75000"/>
                    <a:lumOff val="25000"/>
                  </a:prstClr>
                </a:solidFill>
              </a:rPr>
              <a:t> important evidence.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Author’s purpose. </a:t>
            </a:r>
            <a:r>
              <a:rPr lang="en-US" sz="2400" b="1" dirty="0">
                <a:solidFill>
                  <a:srgbClr val="0000FF"/>
                </a:solidFill>
              </a:rPr>
              <a:t>Write 1-2 sentences </a:t>
            </a:r>
            <a:r>
              <a:rPr lang="en-US" sz="2400" dirty="0">
                <a:solidFill>
                  <a:prstClr val="black">
                    <a:lumMod val="75000"/>
                    <a:lumOff val="25000"/>
                  </a:prstClr>
                </a:solidFill>
              </a:rPr>
              <a:t>at the bottom of the text that state the author’s purpose and/or major claim. </a:t>
            </a:r>
          </a:p>
          <a:p>
            <a:pPr marL="342900" lvl="0" indent="-342900" defTabSz="457200">
              <a:spcBef>
                <a:spcPts val="1000"/>
              </a:spcBef>
              <a:buClr>
                <a:srgbClr val="A53010"/>
              </a:buClr>
              <a:buFont typeface="Wingdings 3" charset="2"/>
              <a:buChar char=""/>
            </a:pPr>
            <a:r>
              <a:rPr lang="en-US" sz="2400" b="1" dirty="0">
                <a:solidFill>
                  <a:srgbClr val="002060"/>
                </a:solidFill>
              </a:rPr>
              <a:t>Write Notes in the margins of your texts!</a:t>
            </a:r>
          </a:p>
        </p:txBody>
      </p:sp>
      <p:pic>
        <p:nvPicPr>
          <p:cNvPr id="6" name="Picture 5"/>
          <p:cNvPicPr>
            <a:picLocks noChangeAspect="1"/>
          </p:cNvPicPr>
          <p:nvPr/>
        </p:nvPicPr>
        <p:blipFill>
          <a:blip r:embed="rId3"/>
          <a:stretch>
            <a:fillRect/>
          </a:stretch>
        </p:blipFill>
        <p:spPr>
          <a:xfrm>
            <a:off x="353878" y="2918159"/>
            <a:ext cx="4858202" cy="3238801"/>
          </a:xfrm>
          <a:prstGeom prst="rect">
            <a:avLst/>
          </a:prstGeom>
        </p:spPr>
      </p:pic>
    </p:spTree>
    <p:extLst>
      <p:ext uri="{BB962C8B-B14F-4D97-AF65-F5344CB8AC3E}">
        <p14:creationId xmlns:p14="http://schemas.microsoft.com/office/powerpoint/2010/main" val="49969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32186" y="1150056"/>
            <a:ext cx="7723094" cy="5008104"/>
          </a:xfrm>
          <a:prstGeom prst="rect">
            <a:avLst/>
          </a:prstGeom>
          <a:noFill/>
          <a:ln>
            <a:noFill/>
          </a:ln>
        </p:spPr>
        <p:txBody>
          <a:bodyPr vert="horz" lIns="91425" tIns="91425" rIns="91425" bIns="91425" rtlCol="0" anchor="b" anchorCtr="0">
            <a:noAutofit/>
          </a:bodyPr>
          <a:lstStyle/>
          <a:p>
            <a:pPr lvl="0" algn="ctr">
              <a:buSzPct val="25000"/>
            </a:pPr>
            <a:r>
              <a:rPr lang="en-US" sz="2800" b="1" dirty="0">
                <a:solidFill>
                  <a:srgbClr val="000000"/>
                </a:solidFill>
                <a:latin typeface="Arial"/>
                <a:ea typeface="Arial"/>
                <a:cs typeface="Arial"/>
                <a:sym typeface="Arial"/>
              </a:rPr>
              <a:t/>
            </a:r>
            <a:br>
              <a:rPr lang="en-US" sz="2800" b="1" dirty="0">
                <a:solidFill>
                  <a:srgbClr val="000000"/>
                </a:solidFill>
                <a:latin typeface="Arial"/>
                <a:ea typeface="Arial"/>
                <a:cs typeface="Arial"/>
                <a:sym typeface="Arial"/>
              </a:rPr>
            </a:br>
            <a:r>
              <a:rPr lang="en-US" sz="2800" b="1" dirty="0"/>
              <a:t/>
            </a:r>
            <a:br>
              <a:rPr lang="en-US" sz="2800" b="1" dirty="0"/>
            </a:br>
            <a:r>
              <a:rPr lang="en-US" sz="2800" b="1" dirty="0"/>
              <a:t/>
            </a:r>
            <a:br>
              <a:rPr lang="en-US" sz="2800" b="1" dirty="0"/>
            </a:br>
            <a:r>
              <a:rPr lang="en-US" sz="2800" b="1" dirty="0" smtClean="0">
                <a:solidFill>
                  <a:schemeClr val="bg1"/>
                </a:solidFill>
              </a:rPr>
              <a:t>Quick Write</a:t>
            </a:r>
            <a:r>
              <a:rPr lang="en-US" sz="2800" b="1" dirty="0" smtClean="0"/>
              <a:t/>
            </a:r>
            <a:br>
              <a:rPr lang="en-US" sz="2800" b="1" dirty="0" smtClean="0"/>
            </a:br>
            <a:r>
              <a:rPr lang="en-US" sz="2800" b="1" dirty="0" err="1" smtClean="0"/>
              <a:t>Write</a:t>
            </a:r>
            <a:r>
              <a:rPr lang="en-US" sz="2800" b="1" dirty="0" smtClean="0"/>
              <a:t> </a:t>
            </a:r>
            <a:r>
              <a:rPr lang="en-US" sz="2800" b="1" dirty="0"/>
              <a:t>for 5 minutes without picking up your pen on this </a:t>
            </a:r>
            <a:r>
              <a:rPr lang="en-US" sz="2800" b="1" dirty="0" smtClean="0"/>
              <a:t>topic: </a:t>
            </a:r>
            <a:br>
              <a:rPr lang="en-US" sz="2800" b="1" dirty="0" smtClean="0"/>
            </a:br>
            <a:r>
              <a:rPr lang="en-US" sz="2800" b="1" dirty="0"/>
              <a:t> </a:t>
            </a:r>
            <a:r>
              <a:rPr lang="en-US" sz="2800" b="1" dirty="0" smtClean="0"/>
              <a:t>         </a:t>
            </a:r>
            <a:r>
              <a:rPr lang="en-US" sz="2800" b="1" dirty="0" smtClean="0">
                <a:solidFill>
                  <a:srgbClr val="002060"/>
                </a:solidFill>
              </a:rPr>
              <a:t>“Do We Need Zoos?”     </a:t>
            </a:r>
            <a:br>
              <a:rPr lang="en-US" sz="2800" b="1" dirty="0" smtClean="0">
                <a:solidFill>
                  <a:srgbClr val="002060"/>
                </a:solidFill>
              </a:rPr>
            </a:br>
            <a:r>
              <a:rPr lang="en-US" sz="2800" b="1" dirty="0" smtClean="0"/>
              <a:t>be </a:t>
            </a:r>
            <a:r>
              <a:rPr lang="en-US" sz="2800" b="1" dirty="0"/>
              <a:t>sure to support your writing </a:t>
            </a:r>
            <a:r>
              <a:rPr lang="en-US" sz="2800" b="1" dirty="0" smtClean="0"/>
              <a:t>with </a:t>
            </a:r>
            <a:r>
              <a:rPr lang="en-US" sz="2800" b="1" dirty="0"/>
              <a:t>reasons and </a:t>
            </a:r>
            <a:r>
              <a:rPr lang="en-US" sz="2800" b="1" dirty="0" smtClean="0"/>
              <a:t>evidence</a:t>
            </a:r>
            <a:r>
              <a:rPr lang="en-US" sz="2800" b="1" dirty="0"/>
              <a:t/>
            </a:r>
            <a:br>
              <a:rPr lang="en-US" sz="2800" b="1" dirty="0"/>
            </a:br>
            <a:r>
              <a:rPr lang="en-US" sz="2800" b="1" dirty="0"/>
              <a:t/>
            </a:r>
            <a:br>
              <a:rPr lang="en-US" sz="2800" b="1" dirty="0"/>
            </a:br>
            <a:r>
              <a:rPr lang="en-US" sz="2800" b="1" i="1" dirty="0" smtClean="0">
                <a:solidFill>
                  <a:srgbClr val="002060"/>
                </a:solidFill>
              </a:rPr>
              <a:t>If you do not already have at least 5 possible claims for the topic of zoos, look at the lists charted in your Writer’s Notebook.</a:t>
            </a:r>
            <a:endParaRPr lang="en-US" sz="2800" b="1" i="1" dirty="0">
              <a:solidFill>
                <a:srgbClr val="002060"/>
              </a:solidFill>
              <a:latin typeface="Arial"/>
              <a:ea typeface="Arial"/>
              <a:cs typeface="Arial"/>
              <a:sym typeface="Arial"/>
            </a:endParaRPr>
          </a:p>
        </p:txBody>
      </p:sp>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232186" y="311729"/>
            <a:ext cx="5284694" cy="707886"/>
          </a:xfrm>
          <a:prstGeom prst="rect">
            <a:avLst/>
          </a:prstGeom>
          <a:noFill/>
        </p:spPr>
        <p:txBody>
          <a:bodyPr wrap="square" rtlCol="0">
            <a:spAutoFit/>
          </a:bodyPr>
          <a:lstStyle/>
          <a:p>
            <a:pPr lvl="0"/>
            <a:r>
              <a:rPr lang="en-US" sz="2000"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sz="2000" dirty="0" smtClean="0">
                <a:solidFill>
                  <a:prstClr val="black"/>
                </a:solidFill>
                <a:latin typeface="Adobe Heiti Std R" panose="020B0400000000000000" pitchFamily="34" charset="-128"/>
                <a:ea typeface="Adobe Heiti Std R" panose="020B0400000000000000" pitchFamily="34" charset="-128"/>
              </a:rPr>
              <a:t>Day 3</a:t>
            </a:r>
            <a:endParaRPr lang="en-US" sz="2000" dirty="0">
              <a:solidFill>
                <a:prstClr val="black"/>
              </a:solidFill>
              <a:latin typeface="Adobe Heiti Std R" panose="020B0400000000000000" pitchFamily="34" charset="-128"/>
              <a:ea typeface="Adobe Heiti Std R" panose="020B0400000000000000" pitchFamily="34" charset="-128"/>
            </a:endParaRPr>
          </a:p>
        </p:txBody>
      </p:sp>
      <p:pic>
        <p:nvPicPr>
          <p:cNvPr id="4" name="Picture 3"/>
          <p:cNvPicPr>
            <a:picLocks noChangeAspect="1"/>
          </p:cNvPicPr>
          <p:nvPr/>
        </p:nvPicPr>
        <p:blipFill>
          <a:blip r:embed="rId3"/>
          <a:stretch>
            <a:fillRect/>
          </a:stretch>
        </p:blipFill>
        <p:spPr>
          <a:xfrm>
            <a:off x="7955281" y="1546296"/>
            <a:ext cx="4024124" cy="4024124"/>
          </a:xfrm>
          <a:prstGeom prst="rect">
            <a:avLst/>
          </a:prstGeom>
        </p:spPr>
      </p:pic>
    </p:spTree>
    <p:extLst>
      <p:ext uri="{BB962C8B-B14F-4D97-AF65-F5344CB8AC3E}">
        <p14:creationId xmlns:p14="http://schemas.microsoft.com/office/powerpoint/2010/main" val="94956153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05609" y="1464975"/>
            <a:ext cx="4432151" cy="1715174"/>
          </a:xfrm>
          <a:prstGeom prst="rect">
            <a:avLst/>
          </a:prstGeom>
          <a:noFill/>
          <a:ln>
            <a:noFill/>
          </a:ln>
        </p:spPr>
        <p:txBody>
          <a:bodyPr vert="horz" lIns="91425" tIns="91425" rIns="91425" bIns="91425" rtlCol="0" anchor="b" anchorCtr="0">
            <a:noAutofit/>
          </a:bodyPr>
          <a:lstStyle/>
          <a:p>
            <a:pPr lvl="0">
              <a:buSzPct val="25000"/>
            </a:pPr>
            <a:r>
              <a:rPr lang="en-US" sz="3200" dirty="0">
                <a:solidFill>
                  <a:schemeClr val="bg1"/>
                </a:solidFill>
                <a:latin typeface="Century Gothic" panose="020B0502020202020204" pitchFamily="34" charset="0"/>
              </a:rPr>
              <a:t>R</a:t>
            </a:r>
            <a:r>
              <a:rPr lang="en-US" sz="3200" dirty="0" smtClean="0">
                <a:solidFill>
                  <a:schemeClr val="bg1"/>
                </a:solidFill>
                <a:latin typeface="Century Gothic" panose="020B0502020202020204" pitchFamily="34" charset="0"/>
              </a:rPr>
              <a:t>ead</a:t>
            </a:r>
            <a:r>
              <a:rPr lang="en-US" sz="3200" dirty="0">
                <a:solidFill>
                  <a:schemeClr val="bg1"/>
                </a:solidFill>
                <a:latin typeface="Century Gothic" panose="020B0502020202020204" pitchFamily="34" charset="0"/>
              </a:rPr>
              <a:t>:</a:t>
            </a:r>
            <a:r>
              <a:rPr lang="en-US" sz="3200" dirty="0">
                <a:latin typeface="Century Gothic" panose="020B0502020202020204" pitchFamily="34" charset="0"/>
              </a:rPr>
              <a:t> </a:t>
            </a:r>
            <a:r>
              <a:rPr lang="en-US" sz="3200" dirty="0" smtClean="0">
                <a:latin typeface="Century Gothic" panose="020B0502020202020204" pitchFamily="34" charset="0"/>
              </a:rPr>
              <a:t/>
            </a:r>
            <a:br>
              <a:rPr lang="en-US" sz="3200" dirty="0" smtClean="0">
                <a:latin typeface="Century Gothic" panose="020B0502020202020204" pitchFamily="34" charset="0"/>
              </a:rPr>
            </a:br>
            <a:r>
              <a:rPr lang="en-US" sz="3200" b="1" dirty="0" smtClean="0">
                <a:solidFill>
                  <a:srgbClr val="002060"/>
                </a:solidFill>
                <a:latin typeface="Century Gothic" panose="020B0502020202020204" pitchFamily="34" charset="0"/>
                <a:ea typeface="Calibri"/>
                <a:cs typeface="Calibri"/>
                <a:sym typeface="Calibri"/>
              </a:rPr>
              <a:t>“Why Zoos Matter”</a:t>
            </a:r>
            <a:br>
              <a:rPr lang="en-US" sz="3200" b="1" dirty="0" smtClean="0">
                <a:solidFill>
                  <a:srgbClr val="002060"/>
                </a:solidFill>
                <a:latin typeface="Century Gothic" panose="020B0502020202020204" pitchFamily="34" charset="0"/>
                <a:ea typeface="Calibri"/>
                <a:cs typeface="Calibri"/>
                <a:sym typeface="Calibri"/>
              </a:rPr>
            </a:br>
            <a:endParaRPr lang="en-US" sz="3600" b="1" dirty="0">
              <a:solidFill>
                <a:srgbClr val="000000"/>
              </a:solidFill>
              <a:latin typeface="Arial"/>
              <a:ea typeface="Arial"/>
              <a:cs typeface="Arial"/>
              <a:sym typeface="Arial"/>
            </a:endParaRPr>
          </a:p>
        </p:txBody>
      </p:sp>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4" name="TextBox 3"/>
          <p:cNvSpPr txBox="1"/>
          <p:nvPr/>
        </p:nvSpPr>
        <p:spPr>
          <a:xfrm>
            <a:off x="505609" y="272100"/>
            <a:ext cx="4546076" cy="707886"/>
          </a:xfrm>
          <a:prstGeom prst="rect">
            <a:avLst/>
          </a:prstGeom>
          <a:noFill/>
        </p:spPr>
        <p:txBody>
          <a:bodyPr wrap="square" rtlCol="0">
            <a:spAutoFit/>
          </a:bodyPr>
          <a:lstStyle/>
          <a:p>
            <a:pPr lvl="0"/>
            <a:r>
              <a:rPr lang="en-US" sz="2000" dirty="0" smtClean="0">
                <a:solidFill>
                  <a:prstClr val="black"/>
                </a:solidFill>
                <a:latin typeface="Adobe Heiti Std R" panose="020B0400000000000000" pitchFamily="34" charset="-128"/>
                <a:ea typeface="Adobe Heiti Std R" panose="020B0400000000000000" pitchFamily="34" charset="-128"/>
              </a:rPr>
              <a:t>Connecting </a:t>
            </a:r>
            <a:r>
              <a:rPr lang="en-US" sz="2000" dirty="0">
                <a:solidFill>
                  <a:prstClr val="black"/>
                </a:solidFill>
                <a:latin typeface="Adobe Heiti Std R" panose="020B0400000000000000" pitchFamily="34" charset="-128"/>
                <a:ea typeface="Adobe Heiti Std R" panose="020B0400000000000000" pitchFamily="34" charset="-128"/>
              </a:rPr>
              <a:t>Evidence to Claim </a:t>
            </a:r>
          </a:p>
          <a:p>
            <a:pPr lvl="0"/>
            <a:r>
              <a:rPr lang="en-US" sz="2000" dirty="0" smtClean="0">
                <a:solidFill>
                  <a:prstClr val="black"/>
                </a:solidFill>
                <a:latin typeface="Adobe Heiti Std R" panose="020B0400000000000000" pitchFamily="34" charset="-128"/>
                <a:ea typeface="Adobe Heiti Std R" panose="020B0400000000000000" pitchFamily="34" charset="-128"/>
              </a:rPr>
              <a:t>Day 4</a:t>
            </a:r>
            <a:endParaRPr lang="en-US" sz="2000" dirty="0">
              <a:solidFill>
                <a:prstClr val="black"/>
              </a:solidFill>
              <a:latin typeface="Adobe Heiti Std R" panose="020B0400000000000000" pitchFamily="34" charset="-128"/>
              <a:ea typeface="Adobe Heiti Std R" panose="020B0400000000000000" pitchFamily="34" charset="-128"/>
            </a:endParaRPr>
          </a:p>
        </p:txBody>
      </p:sp>
      <p:sp>
        <p:nvSpPr>
          <p:cNvPr id="6" name="Rectangle 5"/>
          <p:cNvSpPr/>
          <p:nvPr/>
        </p:nvSpPr>
        <p:spPr>
          <a:xfrm>
            <a:off x="5693764" y="719246"/>
            <a:ext cx="6659880" cy="3908762"/>
          </a:xfrm>
          <a:prstGeom prst="rect">
            <a:avLst/>
          </a:prstGeom>
        </p:spPr>
        <p:txBody>
          <a:bodyPr wrap="square">
            <a:spAutoFit/>
          </a:bodyPr>
          <a:lstStyle/>
          <a:p>
            <a:pPr marL="177800" lvl="0" algn="ctr" defTabSz="457200">
              <a:spcBef>
                <a:spcPts val="1000"/>
              </a:spcBef>
              <a:buClr>
                <a:srgbClr val="A53010"/>
              </a:buClr>
            </a:pPr>
            <a:r>
              <a:rPr lang="en-US" b="1" dirty="0">
                <a:solidFill>
                  <a:srgbClr val="0000FF"/>
                </a:solidFill>
              </a:rPr>
              <a:t>Close Reading</a:t>
            </a:r>
            <a:endParaRPr lang="en-US" dirty="0">
              <a:solidFill>
                <a:prstClr val="black">
                  <a:lumMod val="75000"/>
                  <a:lumOff val="25000"/>
                </a:prstClr>
              </a:solidFill>
            </a:endParaRPr>
          </a:p>
          <a:p>
            <a:pPr marL="177800" lvl="0" defTabSz="457200">
              <a:spcBef>
                <a:spcPts val="1000"/>
              </a:spcBef>
              <a:buClr>
                <a:srgbClr val="A53010"/>
              </a:buClr>
            </a:pPr>
            <a:r>
              <a:rPr lang="en-US" dirty="0">
                <a:solidFill>
                  <a:prstClr val="black">
                    <a:lumMod val="75000"/>
                    <a:lumOff val="25000"/>
                  </a:prstClr>
                </a:solidFill>
              </a:rPr>
              <a:t>As you read the texts, </a:t>
            </a:r>
            <a:r>
              <a:rPr lang="en-US" b="1" dirty="0">
                <a:solidFill>
                  <a:srgbClr val="0000FF"/>
                </a:solidFill>
              </a:rPr>
              <a:t>look for  </a:t>
            </a:r>
          </a:p>
          <a:p>
            <a:pPr marL="342900" lvl="0" indent="-342900" defTabSz="457200">
              <a:spcBef>
                <a:spcPts val="1000"/>
              </a:spcBef>
              <a:buClr>
                <a:srgbClr val="A53010"/>
              </a:buClr>
              <a:buFont typeface="Wingdings 3" charset="2"/>
              <a:buChar char=""/>
            </a:pPr>
            <a:r>
              <a:rPr lang="en-US" b="1" dirty="0">
                <a:solidFill>
                  <a:prstClr val="black">
                    <a:lumMod val="75000"/>
                    <a:lumOff val="25000"/>
                  </a:prstClr>
                </a:solidFill>
              </a:rPr>
              <a:t>  Key words. </a:t>
            </a:r>
            <a:r>
              <a:rPr lang="en-US" b="1" dirty="0">
                <a:solidFill>
                  <a:srgbClr val="0000FF"/>
                </a:solidFill>
              </a:rPr>
              <a:t>Circle</a:t>
            </a:r>
            <a:r>
              <a:rPr lang="en-US" dirty="0">
                <a:solidFill>
                  <a:prstClr val="black">
                    <a:lumMod val="75000"/>
                    <a:lumOff val="25000"/>
                  </a:prstClr>
                </a:solidFill>
              </a:rPr>
              <a:t> these important words. </a:t>
            </a:r>
          </a:p>
          <a:p>
            <a:pPr marL="342900" lvl="0" indent="-342900" defTabSz="457200">
              <a:spcBef>
                <a:spcPts val="1000"/>
              </a:spcBef>
              <a:buClr>
                <a:srgbClr val="A53010"/>
              </a:buClr>
              <a:buFont typeface="Wingdings 3" charset="2"/>
              <a:buChar char=""/>
            </a:pPr>
            <a:r>
              <a:rPr lang="en-US" dirty="0">
                <a:solidFill>
                  <a:prstClr val="black">
                    <a:lumMod val="75000"/>
                    <a:lumOff val="25000"/>
                  </a:prstClr>
                </a:solidFill>
              </a:rPr>
              <a:t>  </a:t>
            </a:r>
            <a:r>
              <a:rPr lang="en-US" b="1" dirty="0">
                <a:solidFill>
                  <a:prstClr val="black">
                    <a:lumMod val="75000"/>
                    <a:lumOff val="25000"/>
                  </a:prstClr>
                </a:solidFill>
              </a:rPr>
              <a:t>Claims and counterclaims </a:t>
            </a:r>
            <a:r>
              <a:rPr lang="en-US" b="1" dirty="0">
                <a:solidFill>
                  <a:srgbClr val="06147A"/>
                </a:solidFill>
              </a:rPr>
              <a:t>Star or mark in some way </a:t>
            </a:r>
            <a:r>
              <a:rPr lang="en-US" dirty="0">
                <a:solidFill>
                  <a:prstClr val="black">
                    <a:lumMod val="75000"/>
                    <a:lumOff val="25000"/>
                  </a:prstClr>
                </a:solidFill>
              </a:rPr>
              <a:t>sentences that state what the writer is trying to do in the text. </a:t>
            </a:r>
          </a:p>
          <a:p>
            <a:pPr marL="342900" lvl="0" indent="-342900" defTabSz="457200">
              <a:spcBef>
                <a:spcPts val="1000"/>
              </a:spcBef>
              <a:buClr>
                <a:srgbClr val="A53010"/>
              </a:buClr>
              <a:buFont typeface="Wingdings 3" charset="2"/>
              <a:buChar char=""/>
            </a:pPr>
            <a:r>
              <a:rPr lang="en-US" dirty="0">
                <a:solidFill>
                  <a:prstClr val="black">
                    <a:lumMod val="75000"/>
                    <a:lumOff val="25000"/>
                  </a:prstClr>
                </a:solidFill>
              </a:rPr>
              <a:t>  </a:t>
            </a:r>
            <a:r>
              <a:rPr lang="en-US" b="1" dirty="0">
                <a:solidFill>
                  <a:prstClr val="black">
                    <a:lumMod val="75000"/>
                    <a:lumOff val="25000"/>
                  </a:prstClr>
                </a:solidFill>
              </a:rPr>
              <a:t>Evidence. </a:t>
            </a:r>
            <a:r>
              <a:rPr lang="en-US" b="1" dirty="0">
                <a:solidFill>
                  <a:srgbClr val="0000FF"/>
                </a:solidFill>
              </a:rPr>
              <a:t>Underline</a:t>
            </a:r>
            <a:r>
              <a:rPr lang="en-US" dirty="0">
                <a:solidFill>
                  <a:prstClr val="black">
                    <a:lumMod val="75000"/>
                    <a:lumOff val="25000"/>
                  </a:prstClr>
                </a:solidFill>
              </a:rPr>
              <a:t> important evidence. </a:t>
            </a:r>
          </a:p>
          <a:p>
            <a:pPr marL="342900" lvl="0" indent="-342900" defTabSz="457200">
              <a:spcBef>
                <a:spcPts val="1000"/>
              </a:spcBef>
              <a:buClr>
                <a:srgbClr val="A53010"/>
              </a:buClr>
              <a:buFont typeface="Wingdings 3" charset="2"/>
              <a:buChar char=""/>
            </a:pPr>
            <a:r>
              <a:rPr lang="en-US" dirty="0">
                <a:solidFill>
                  <a:prstClr val="black">
                    <a:lumMod val="75000"/>
                    <a:lumOff val="25000"/>
                  </a:prstClr>
                </a:solidFill>
              </a:rPr>
              <a:t>  </a:t>
            </a:r>
            <a:r>
              <a:rPr lang="en-US" b="1" dirty="0">
                <a:solidFill>
                  <a:prstClr val="black">
                    <a:lumMod val="75000"/>
                    <a:lumOff val="25000"/>
                  </a:prstClr>
                </a:solidFill>
              </a:rPr>
              <a:t>Author’s purpose. </a:t>
            </a:r>
            <a:r>
              <a:rPr lang="en-US" b="1" dirty="0">
                <a:solidFill>
                  <a:srgbClr val="0000FF"/>
                </a:solidFill>
              </a:rPr>
              <a:t>Write 1-2 sentences </a:t>
            </a:r>
            <a:r>
              <a:rPr lang="en-US" dirty="0">
                <a:solidFill>
                  <a:prstClr val="black">
                    <a:lumMod val="75000"/>
                    <a:lumOff val="25000"/>
                  </a:prstClr>
                </a:solidFill>
              </a:rPr>
              <a:t>at the bottom of the text that state the author’s purpose and/or major claim. </a:t>
            </a:r>
          </a:p>
          <a:p>
            <a:pPr marL="342900" lvl="0" indent="-342900" defTabSz="457200">
              <a:spcBef>
                <a:spcPts val="1000"/>
              </a:spcBef>
              <a:buClr>
                <a:srgbClr val="A53010"/>
              </a:buClr>
              <a:buFont typeface="Wingdings 3" charset="2"/>
              <a:buChar char=""/>
            </a:pPr>
            <a:r>
              <a:rPr lang="en-US" b="1" dirty="0">
                <a:solidFill>
                  <a:srgbClr val="002060"/>
                </a:solidFill>
              </a:rPr>
              <a:t>Write Notes in the margins of your texts!</a:t>
            </a:r>
          </a:p>
        </p:txBody>
      </p:sp>
      <p:pic>
        <p:nvPicPr>
          <p:cNvPr id="5" name="Picture 4"/>
          <p:cNvPicPr>
            <a:picLocks noChangeAspect="1"/>
          </p:cNvPicPr>
          <p:nvPr/>
        </p:nvPicPr>
        <p:blipFill>
          <a:blip r:embed="rId3"/>
          <a:stretch>
            <a:fillRect/>
          </a:stretch>
        </p:blipFill>
        <p:spPr>
          <a:xfrm>
            <a:off x="266103" y="2882428"/>
            <a:ext cx="5246279" cy="3491160"/>
          </a:xfrm>
          <a:prstGeom prst="rect">
            <a:avLst/>
          </a:prstGeom>
        </p:spPr>
      </p:pic>
    </p:spTree>
    <p:extLst>
      <p:ext uri="{BB962C8B-B14F-4D97-AF65-F5344CB8AC3E}">
        <p14:creationId xmlns:p14="http://schemas.microsoft.com/office/powerpoint/2010/main" val="362651051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439271" y="150607"/>
            <a:ext cx="3422724"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4</a:t>
            </a:r>
          </a:p>
        </p:txBody>
      </p:sp>
      <p:sp>
        <p:nvSpPr>
          <p:cNvPr id="5" name="TextBox 4"/>
          <p:cNvSpPr txBox="1"/>
          <p:nvPr/>
        </p:nvSpPr>
        <p:spPr>
          <a:xfrm>
            <a:off x="182880" y="1315636"/>
            <a:ext cx="5543482" cy="4524315"/>
          </a:xfrm>
          <a:prstGeom prst="rect">
            <a:avLst/>
          </a:prstGeom>
          <a:noFill/>
        </p:spPr>
        <p:txBody>
          <a:bodyPr wrap="square" rtlCol="0">
            <a:spAutoFit/>
          </a:bodyPr>
          <a:lstStyle/>
          <a:p>
            <a:pPr algn="ctr"/>
            <a:r>
              <a:rPr lang="en-US" sz="2400" b="1" dirty="0">
                <a:solidFill>
                  <a:srgbClr val="000000"/>
                </a:solidFill>
                <a:latin typeface="Arial"/>
                <a:ea typeface="Arial"/>
                <a:cs typeface="Arial"/>
                <a:sym typeface="Arial"/>
              </a:rPr>
              <a:t>Quick Write</a:t>
            </a:r>
            <a:r>
              <a:rPr lang="en-US" sz="2400" b="1" dirty="0"/>
              <a:t> </a:t>
            </a:r>
            <a:br>
              <a:rPr lang="en-US" sz="2400" b="1" dirty="0"/>
            </a:br>
            <a:r>
              <a:rPr lang="en-US" sz="2400" b="1" dirty="0" err="1">
                <a:solidFill>
                  <a:schemeClr val="bg1"/>
                </a:solidFill>
              </a:rPr>
              <a:t>Write</a:t>
            </a:r>
            <a:r>
              <a:rPr lang="en-US" sz="2400" b="1" dirty="0">
                <a:solidFill>
                  <a:schemeClr val="bg1"/>
                </a:solidFill>
              </a:rPr>
              <a:t> </a:t>
            </a:r>
            <a:r>
              <a:rPr lang="en-US" sz="2400" b="1" dirty="0" smtClean="0">
                <a:solidFill>
                  <a:schemeClr val="bg1"/>
                </a:solidFill>
              </a:rPr>
              <a:t>for 5 minutes</a:t>
            </a:r>
            <a:r>
              <a:rPr lang="en-US" sz="2400" b="1" dirty="0">
                <a:solidFill>
                  <a:schemeClr val="bg1"/>
                </a:solidFill>
              </a:rPr>
              <a:t>, at least 1 paragraph:</a:t>
            </a:r>
            <a:br>
              <a:rPr lang="en-US" sz="2400" b="1" dirty="0">
                <a:solidFill>
                  <a:schemeClr val="bg1"/>
                </a:solidFill>
              </a:rPr>
            </a:br>
            <a:r>
              <a:rPr lang="en-US" sz="2400" b="1" dirty="0"/>
              <a:t/>
            </a:r>
            <a:br>
              <a:rPr lang="en-US" sz="2400" b="1" dirty="0"/>
            </a:br>
            <a:r>
              <a:rPr lang="en-US" sz="2400" b="1" dirty="0">
                <a:solidFill>
                  <a:schemeClr val="bg1"/>
                </a:solidFill>
              </a:rPr>
              <a:t>After reading the texts, how do </a:t>
            </a:r>
            <a:r>
              <a:rPr lang="en-US" sz="2400" b="1" dirty="0" smtClean="0">
                <a:solidFill>
                  <a:schemeClr val="bg1"/>
                </a:solidFill>
              </a:rPr>
              <a:t>you feel </a:t>
            </a:r>
            <a:r>
              <a:rPr lang="en-US" sz="2400" b="1" dirty="0">
                <a:solidFill>
                  <a:schemeClr val="bg1"/>
                </a:solidFill>
              </a:rPr>
              <a:t>about zoos and animals? </a:t>
            </a:r>
            <a:endParaRPr lang="en-US" sz="2400" b="1" dirty="0" smtClean="0">
              <a:solidFill>
                <a:schemeClr val="bg1"/>
              </a:solidFill>
            </a:endParaRPr>
          </a:p>
          <a:p>
            <a:pPr algn="ctr"/>
            <a:endParaRPr lang="en-US" sz="2400" b="1" dirty="0" smtClean="0">
              <a:solidFill>
                <a:schemeClr val="bg1"/>
              </a:solidFill>
            </a:endParaRPr>
          </a:p>
          <a:p>
            <a:r>
              <a:rPr lang="en-US" sz="2400" b="1" dirty="0" smtClean="0">
                <a:solidFill>
                  <a:schemeClr val="bg1"/>
                </a:solidFill>
              </a:rPr>
              <a:t>What </a:t>
            </a:r>
            <a:r>
              <a:rPr lang="en-US" sz="2400" b="1" dirty="0">
                <a:solidFill>
                  <a:schemeClr val="bg1"/>
                </a:solidFill>
              </a:rPr>
              <a:t>concerns or questions are sticking out to you? </a:t>
            </a:r>
            <a:endParaRPr lang="en-US" sz="2400" b="1" dirty="0" smtClean="0">
              <a:solidFill>
                <a:schemeClr val="bg1"/>
              </a:solidFill>
            </a:endParaRPr>
          </a:p>
          <a:p>
            <a:endParaRPr lang="en-US" sz="2400" b="1" dirty="0" smtClean="0">
              <a:solidFill>
                <a:schemeClr val="bg1"/>
              </a:solidFill>
            </a:endParaRPr>
          </a:p>
          <a:p>
            <a:r>
              <a:rPr lang="en-US" sz="2400" b="1" dirty="0" smtClean="0">
                <a:solidFill>
                  <a:schemeClr val="bg1"/>
                </a:solidFill>
              </a:rPr>
              <a:t>What </a:t>
            </a:r>
            <a:r>
              <a:rPr lang="en-US" sz="2400" b="1" dirty="0">
                <a:solidFill>
                  <a:schemeClr val="bg1"/>
                </a:solidFill>
              </a:rPr>
              <a:t>societal changes need to happen?</a:t>
            </a:r>
            <a:endParaRPr lang="en-US" sz="2400" dirty="0">
              <a:solidFill>
                <a:schemeClr val="bg1"/>
              </a:solidFill>
            </a:endParaRPr>
          </a:p>
        </p:txBody>
      </p:sp>
      <p:pic>
        <p:nvPicPr>
          <p:cNvPr id="6" name="Picture 5"/>
          <p:cNvPicPr>
            <a:picLocks noChangeAspect="1"/>
          </p:cNvPicPr>
          <p:nvPr/>
        </p:nvPicPr>
        <p:blipFill>
          <a:blip r:embed="rId3"/>
          <a:stretch>
            <a:fillRect/>
          </a:stretch>
        </p:blipFill>
        <p:spPr>
          <a:xfrm>
            <a:off x="5726362" y="1528996"/>
            <a:ext cx="6055853" cy="4029895"/>
          </a:xfrm>
          <a:prstGeom prst="rect">
            <a:avLst/>
          </a:prstGeom>
        </p:spPr>
      </p:pic>
    </p:spTree>
    <p:extLst>
      <p:ext uri="{BB962C8B-B14F-4D97-AF65-F5344CB8AC3E}">
        <p14:creationId xmlns:p14="http://schemas.microsoft.com/office/powerpoint/2010/main" val="161674293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52400" y="1040307"/>
            <a:ext cx="5333419" cy="2602053"/>
          </a:xfrm>
          <a:prstGeom prst="rect">
            <a:avLst/>
          </a:prstGeom>
          <a:noFill/>
          <a:ln>
            <a:noFill/>
          </a:ln>
        </p:spPr>
        <p:txBody>
          <a:bodyPr vert="horz" lIns="91425" tIns="91425" rIns="91425" bIns="91425" rtlCol="0" anchor="b" anchorCtr="0">
            <a:noAutofit/>
          </a:bodyPr>
          <a:lstStyle/>
          <a:p>
            <a:pPr lvl="0">
              <a:buSzPct val="25000"/>
            </a:pPr>
            <a:r>
              <a:rPr lang="en-US" sz="2800" b="1" dirty="0"/>
              <a:t/>
            </a:r>
            <a:br>
              <a:rPr lang="en-US" sz="2800" b="1" dirty="0"/>
            </a:br>
            <a:r>
              <a:rPr lang="en-US" sz="2800" b="1" dirty="0"/>
              <a:t/>
            </a:r>
            <a:br>
              <a:rPr lang="en-US" sz="2800" b="1" dirty="0"/>
            </a:br>
            <a:r>
              <a:rPr lang="en-US" sz="2800" dirty="0">
                <a:solidFill>
                  <a:schemeClr val="bg1"/>
                </a:solidFill>
                <a:latin typeface="Century Gothic" panose="020B0502020202020204" pitchFamily="34" charset="0"/>
              </a:rPr>
              <a:t>Read: </a:t>
            </a:r>
            <a:r>
              <a:rPr lang="en-US" sz="2800" dirty="0" smtClean="0">
                <a:solidFill>
                  <a:schemeClr val="bg1"/>
                </a:solidFill>
                <a:latin typeface="Century Gothic" panose="020B0502020202020204" pitchFamily="34" charset="0"/>
              </a:rPr>
              <a:t/>
            </a:r>
            <a:br>
              <a:rPr lang="en-US" sz="2800" dirty="0" smtClean="0">
                <a:solidFill>
                  <a:schemeClr val="bg1"/>
                </a:solidFill>
                <a:latin typeface="Century Gothic" panose="020B0502020202020204" pitchFamily="34" charset="0"/>
              </a:rPr>
            </a:br>
            <a:r>
              <a:rPr lang="en-US" sz="2800" b="1" dirty="0" smtClean="0">
                <a:solidFill>
                  <a:srgbClr val="002060"/>
                </a:solidFill>
              </a:rPr>
              <a:t>“</a:t>
            </a:r>
            <a:r>
              <a:rPr lang="en-US" sz="2800" b="1" dirty="0">
                <a:solidFill>
                  <a:srgbClr val="002060"/>
                </a:solidFill>
              </a:rPr>
              <a:t>A Passionate Call to Leave Animals Alone and Zoos </a:t>
            </a:r>
            <a:r>
              <a:rPr lang="en-US" sz="2800" b="1" dirty="0" smtClean="0">
                <a:solidFill>
                  <a:srgbClr val="002060"/>
                </a:solidFill>
              </a:rPr>
              <a:t>Behind”</a:t>
            </a:r>
            <a:r>
              <a:rPr lang="en-US" sz="2800" b="1" dirty="0"/>
              <a:t/>
            </a:r>
            <a:br>
              <a:rPr lang="en-US" sz="2800" b="1" dirty="0"/>
            </a:br>
            <a:endParaRPr lang="en-US" sz="3600" b="1" dirty="0">
              <a:solidFill>
                <a:srgbClr val="000000"/>
              </a:solidFill>
              <a:latin typeface="Arial"/>
              <a:ea typeface="Arial"/>
              <a:cs typeface="Arial"/>
              <a:sym typeface="Arial"/>
            </a:endParaRPr>
          </a:p>
        </p:txBody>
      </p:sp>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4" name="TextBox 3"/>
          <p:cNvSpPr txBox="1"/>
          <p:nvPr/>
        </p:nvSpPr>
        <p:spPr>
          <a:xfrm>
            <a:off x="321143" y="393976"/>
            <a:ext cx="4445729"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4</a:t>
            </a:r>
          </a:p>
        </p:txBody>
      </p:sp>
      <p:pic>
        <p:nvPicPr>
          <p:cNvPr id="3" name="Picture 2"/>
          <p:cNvPicPr>
            <a:picLocks noChangeAspect="1"/>
          </p:cNvPicPr>
          <p:nvPr/>
        </p:nvPicPr>
        <p:blipFill>
          <a:blip r:embed="rId3"/>
          <a:stretch>
            <a:fillRect/>
          </a:stretch>
        </p:blipFill>
        <p:spPr>
          <a:xfrm>
            <a:off x="5485819" y="1010937"/>
            <a:ext cx="6706181" cy="4005419"/>
          </a:xfrm>
          <a:prstGeom prst="rect">
            <a:avLst/>
          </a:prstGeom>
        </p:spPr>
      </p:pic>
      <p:pic>
        <p:nvPicPr>
          <p:cNvPr id="5" name="Picture 4"/>
          <p:cNvPicPr>
            <a:picLocks noChangeAspect="1"/>
          </p:cNvPicPr>
          <p:nvPr/>
        </p:nvPicPr>
        <p:blipFill>
          <a:blip r:embed="rId4"/>
          <a:stretch>
            <a:fillRect/>
          </a:stretch>
        </p:blipFill>
        <p:spPr>
          <a:xfrm>
            <a:off x="806268" y="3008038"/>
            <a:ext cx="4542972" cy="3637998"/>
          </a:xfrm>
          <a:prstGeom prst="rect">
            <a:avLst/>
          </a:prstGeom>
        </p:spPr>
      </p:pic>
    </p:spTree>
    <p:extLst>
      <p:ext uri="{BB962C8B-B14F-4D97-AF65-F5344CB8AC3E}">
        <p14:creationId xmlns:p14="http://schemas.microsoft.com/office/powerpoint/2010/main" val="350491015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334001"/>
            <a:ext cx="8458200" cy="369332"/>
          </a:xfrm>
          <a:prstGeom prst="rect">
            <a:avLst/>
          </a:prstGeom>
          <a:noFill/>
        </p:spPr>
        <p:txBody>
          <a:bodyPr wrap="square" rtlCol="0">
            <a:spAutoFit/>
          </a:bodyPr>
          <a:lstStyle/>
          <a:p>
            <a:endParaRPr lang="en-US" dirty="0"/>
          </a:p>
        </p:txBody>
      </p:sp>
      <p:sp>
        <p:nvSpPr>
          <p:cNvPr id="5" name="TextBox 4"/>
          <p:cNvSpPr txBox="1"/>
          <p:nvPr/>
        </p:nvSpPr>
        <p:spPr>
          <a:xfrm>
            <a:off x="456700" y="253908"/>
            <a:ext cx="4145045" cy="707886"/>
          </a:xfrm>
          <a:prstGeom prst="rect">
            <a:avLst/>
          </a:prstGeom>
          <a:noFill/>
        </p:spPr>
        <p:txBody>
          <a:bodyPr wrap="square" rtlCol="0">
            <a:spAutoFit/>
          </a:bodyPr>
          <a:lstStyle/>
          <a:p>
            <a:pPr lvl="0"/>
            <a:r>
              <a:rPr lang="en-US" sz="2000" dirty="0">
                <a:solidFill>
                  <a:prstClr val="black"/>
                </a:solidFill>
                <a:latin typeface="Adobe Heiti Std R" panose="020B0400000000000000" pitchFamily="34" charset="-128"/>
                <a:ea typeface="Adobe Heiti Std R" panose="020B0400000000000000" pitchFamily="34" charset="-128"/>
              </a:rPr>
              <a:t>Connecting Evidence to Claim </a:t>
            </a:r>
          </a:p>
          <a:p>
            <a:r>
              <a:rPr lang="en-US" sz="2000" dirty="0" smtClean="0">
                <a:solidFill>
                  <a:schemeClr val="bg1"/>
                </a:solidFill>
              </a:rPr>
              <a:t>Day 5</a:t>
            </a:r>
            <a:endParaRPr lang="en-US" sz="2000" dirty="0">
              <a:solidFill>
                <a:schemeClr val="bg1"/>
              </a:solidFill>
            </a:endParaRPr>
          </a:p>
        </p:txBody>
      </p:sp>
      <p:sp>
        <p:nvSpPr>
          <p:cNvPr id="6" name="Rectangle 5"/>
          <p:cNvSpPr/>
          <p:nvPr/>
        </p:nvSpPr>
        <p:spPr>
          <a:xfrm>
            <a:off x="319540" y="1187358"/>
            <a:ext cx="11567660" cy="5262979"/>
          </a:xfrm>
          <a:prstGeom prst="rect">
            <a:avLst/>
          </a:prstGeom>
        </p:spPr>
        <p:txBody>
          <a:bodyPr wrap="square">
            <a:spAutoFit/>
          </a:bodyPr>
          <a:lstStyle/>
          <a:p>
            <a:r>
              <a:rPr lang="en-US" sz="2400" b="1" u="sng" dirty="0" smtClean="0">
                <a:solidFill>
                  <a:schemeClr val="bg1"/>
                </a:solidFill>
              </a:rPr>
              <a:t>Answer these questions in your notebook. Yes, write the question.:</a:t>
            </a:r>
          </a:p>
          <a:p>
            <a:r>
              <a:rPr lang="en-US" sz="2400" b="1" u="sng" dirty="0">
                <a:solidFill>
                  <a:schemeClr val="bg1"/>
                </a:solidFill>
              </a:rPr>
              <a:t/>
            </a:r>
            <a:br>
              <a:rPr lang="en-US" sz="2400" b="1" u="sng" dirty="0">
                <a:solidFill>
                  <a:schemeClr val="bg1"/>
                </a:solidFill>
              </a:rPr>
            </a:br>
            <a:r>
              <a:rPr lang="en-US" sz="2400" dirty="0">
                <a:solidFill>
                  <a:schemeClr val="bg1"/>
                </a:solidFill>
              </a:rPr>
              <a:t>1. Should wild animals be kept in zoos?</a:t>
            </a:r>
            <a:br>
              <a:rPr lang="en-US" sz="2400" dirty="0">
                <a:solidFill>
                  <a:schemeClr val="bg1"/>
                </a:solidFill>
              </a:rPr>
            </a:br>
            <a:r>
              <a:rPr lang="en-US" sz="2400" dirty="0">
                <a:solidFill>
                  <a:schemeClr val="bg1"/>
                </a:solidFill>
              </a:rPr>
              <a:t>2. Are all zoos/circuses, etc. created equal? </a:t>
            </a:r>
            <a:br>
              <a:rPr lang="en-US" sz="2400" dirty="0">
                <a:solidFill>
                  <a:schemeClr val="bg1"/>
                </a:solidFill>
              </a:rPr>
            </a:br>
            <a:r>
              <a:rPr lang="en-US" sz="2400" dirty="0">
                <a:solidFill>
                  <a:schemeClr val="bg1"/>
                </a:solidFill>
              </a:rPr>
              <a:t>3. Are there certain minimum standards that all zoos or animal owners should have to meet? </a:t>
            </a:r>
            <a:br>
              <a:rPr lang="en-US" sz="2400" dirty="0">
                <a:solidFill>
                  <a:schemeClr val="bg1"/>
                </a:solidFill>
              </a:rPr>
            </a:br>
            <a:r>
              <a:rPr lang="en-US" sz="2400" dirty="0">
                <a:solidFill>
                  <a:schemeClr val="bg1"/>
                </a:solidFill>
              </a:rPr>
              <a:t>4.Whose job is it to monitor that these expectations are being met?</a:t>
            </a:r>
            <a:br>
              <a:rPr lang="en-US" sz="2400" dirty="0">
                <a:solidFill>
                  <a:schemeClr val="bg1"/>
                </a:solidFill>
              </a:rPr>
            </a:br>
            <a:r>
              <a:rPr lang="en-US" sz="2400" dirty="0">
                <a:solidFill>
                  <a:schemeClr val="bg1"/>
                </a:solidFill>
              </a:rPr>
              <a:t>5. Is our interest in animals or zoos more important than the health of the animals?</a:t>
            </a:r>
            <a:br>
              <a:rPr lang="en-US" sz="2400" dirty="0">
                <a:solidFill>
                  <a:schemeClr val="bg1"/>
                </a:solidFill>
              </a:rPr>
            </a:br>
            <a:r>
              <a:rPr lang="en-US" sz="2400" dirty="0">
                <a:solidFill>
                  <a:schemeClr val="bg1"/>
                </a:solidFill>
              </a:rPr>
              <a:t>6. Are zoos doing enough to educate people about animals and their needs?</a:t>
            </a:r>
            <a:br>
              <a:rPr lang="en-US" sz="2400" dirty="0">
                <a:solidFill>
                  <a:schemeClr val="bg1"/>
                </a:solidFill>
              </a:rPr>
            </a:br>
            <a:r>
              <a:rPr lang="en-US" sz="2400" dirty="0">
                <a:solidFill>
                  <a:schemeClr val="bg1"/>
                </a:solidFill>
              </a:rPr>
              <a:t>7. Is the animal responsible if it escapes or injures a person or is that the fault of the people?</a:t>
            </a:r>
            <a:br>
              <a:rPr lang="en-US" sz="2400" dirty="0">
                <a:solidFill>
                  <a:schemeClr val="bg1"/>
                </a:solidFill>
              </a:rPr>
            </a:br>
            <a:r>
              <a:rPr lang="en-US" sz="2400" dirty="0">
                <a:solidFill>
                  <a:schemeClr val="bg1"/>
                </a:solidFill>
              </a:rPr>
              <a:t>8. Should our society change how zoos operate?</a:t>
            </a:r>
          </a:p>
        </p:txBody>
      </p:sp>
      <p:pic>
        <p:nvPicPr>
          <p:cNvPr id="8" name="Picture 7"/>
          <p:cNvPicPr>
            <a:picLocks noChangeAspect="1"/>
          </p:cNvPicPr>
          <p:nvPr/>
        </p:nvPicPr>
        <p:blipFill>
          <a:blip r:embed="rId3"/>
          <a:stretch>
            <a:fillRect/>
          </a:stretch>
        </p:blipFill>
        <p:spPr>
          <a:xfrm>
            <a:off x="6346726" y="143031"/>
            <a:ext cx="4943475" cy="923925"/>
          </a:xfrm>
          <a:prstGeom prst="rect">
            <a:avLst/>
          </a:prstGeom>
        </p:spPr>
      </p:pic>
    </p:spTree>
    <p:extLst>
      <p:ext uri="{BB962C8B-B14F-4D97-AF65-F5344CB8AC3E}">
        <p14:creationId xmlns:p14="http://schemas.microsoft.com/office/powerpoint/2010/main" val="167925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743200" y="2362200"/>
            <a:ext cx="6477000" cy="2895600"/>
          </a:xfrm>
          <a:prstGeom prst="rect">
            <a:avLst/>
          </a:prstGeom>
          <a:noFill/>
          <a:ln>
            <a:noFill/>
          </a:ln>
        </p:spPr>
        <p:txBody>
          <a:bodyPr vert="horz" lIns="91425" tIns="91425" rIns="91425" bIns="91425" rtlCol="0" anchor="b" anchorCtr="0">
            <a:normAutofit fontScale="90000"/>
          </a:bodyPr>
          <a:lstStyle/>
          <a:p>
            <a:pPr>
              <a:lnSpc>
                <a:spcPct val="100000"/>
              </a:lnSpc>
              <a:buClr>
                <a:schemeClr val="dk1"/>
              </a:buClr>
              <a:buSzPct val="25000"/>
            </a:pPr>
            <a:r>
              <a:rPr lang="en-US" sz="4000" b="1" dirty="0">
                <a:solidFill>
                  <a:srgbClr val="000000"/>
                </a:solidFill>
                <a:latin typeface="Arial"/>
                <a:ea typeface="Arial"/>
                <a:cs typeface="Arial"/>
                <a:sym typeface="Arial"/>
              </a:rPr>
              <a:t/>
            </a:r>
            <a:br>
              <a:rPr lang="en-US" sz="4000" b="1" dirty="0">
                <a:solidFill>
                  <a:srgbClr val="000000"/>
                </a:solidFill>
                <a:latin typeface="Arial"/>
                <a:ea typeface="Arial"/>
                <a:cs typeface="Arial"/>
                <a:sym typeface="Arial"/>
              </a:rPr>
            </a:br>
            <a:r>
              <a:rPr lang="en-US" sz="4000" b="1" dirty="0"/>
              <a:t/>
            </a:r>
            <a:br>
              <a:rPr lang="en-US" sz="4000" b="1" dirty="0"/>
            </a:br>
            <a:r>
              <a:rPr lang="en-US" sz="4000" b="1" dirty="0"/>
              <a:t/>
            </a:r>
            <a:br>
              <a:rPr lang="en-US" sz="4000" b="1" dirty="0"/>
            </a:br>
            <a:r>
              <a:rPr lang="en-US" sz="3200" b="1" dirty="0">
                <a:solidFill>
                  <a:srgbClr val="000000"/>
                </a:solidFill>
                <a:latin typeface="Arial"/>
                <a:ea typeface="Arial"/>
                <a:cs typeface="Arial"/>
                <a:sym typeface="Arial"/>
              </a:rPr>
              <a:t/>
            </a:r>
            <a:br>
              <a:rPr lang="en-US" sz="3200" b="1" dirty="0">
                <a:solidFill>
                  <a:srgbClr val="000000"/>
                </a:solidFill>
                <a:latin typeface="Arial"/>
                <a:ea typeface="Arial"/>
                <a:cs typeface="Arial"/>
                <a:sym typeface="Arial"/>
              </a:rPr>
            </a:br>
            <a:endParaRPr lang="en-US" sz="3200" b="1" dirty="0">
              <a:solidFill>
                <a:srgbClr val="000000"/>
              </a:solidFill>
              <a:latin typeface="Arial"/>
              <a:ea typeface="Arial"/>
              <a:cs typeface="Arial"/>
              <a:sym typeface="Arial"/>
            </a:endParaRPr>
          </a:p>
        </p:txBody>
      </p:sp>
      <p:sp>
        <p:nvSpPr>
          <p:cNvPr id="164" name="Shape 164"/>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4" name="Rectangle 3"/>
          <p:cNvSpPr/>
          <p:nvPr/>
        </p:nvSpPr>
        <p:spPr>
          <a:xfrm>
            <a:off x="441961" y="1401946"/>
            <a:ext cx="5707140" cy="4524315"/>
          </a:xfrm>
          <a:prstGeom prst="rect">
            <a:avLst/>
          </a:prstGeom>
        </p:spPr>
        <p:txBody>
          <a:bodyPr wrap="square">
            <a:spAutoFit/>
          </a:bodyPr>
          <a:lstStyle/>
          <a:p>
            <a:r>
              <a:rPr lang="en-US" sz="3200" u="sng" dirty="0" smtClean="0">
                <a:solidFill>
                  <a:schemeClr val="bg1"/>
                </a:solidFill>
                <a:latin typeface="Century Schoolbook" panose="02040604050505020304" pitchFamily="18" charset="0"/>
              </a:rPr>
              <a:t>Quick Write</a:t>
            </a:r>
            <a:r>
              <a:rPr lang="en-US" sz="3200" u="sng" dirty="0">
                <a:solidFill>
                  <a:schemeClr val="bg1"/>
                </a:solidFill>
                <a:latin typeface="Century Schoolbook" panose="02040604050505020304" pitchFamily="18" charset="0"/>
              </a:rPr>
              <a:t/>
            </a:r>
            <a:br>
              <a:rPr lang="en-US" sz="3200" u="sng" dirty="0">
                <a:solidFill>
                  <a:schemeClr val="bg1"/>
                </a:solidFill>
                <a:latin typeface="Century Schoolbook" panose="02040604050505020304" pitchFamily="18" charset="0"/>
              </a:rPr>
            </a:br>
            <a:r>
              <a:rPr lang="en-US" sz="3200" dirty="0">
                <a:solidFill>
                  <a:schemeClr val="bg1"/>
                </a:solidFill>
                <a:latin typeface="Century Schoolbook" panose="02040604050505020304" pitchFamily="18" charset="0"/>
              </a:rPr>
              <a:t>After reading </a:t>
            </a:r>
            <a:r>
              <a:rPr lang="en-US" sz="3200" dirty="0" smtClean="0">
                <a:solidFill>
                  <a:schemeClr val="bg1"/>
                </a:solidFill>
                <a:latin typeface="Century Schoolbook" panose="02040604050505020304" pitchFamily="18" charset="0"/>
              </a:rPr>
              <a:t>and discussing the articles on the topic of zoos, write down your top three claims on the topic of zoos and zoo animals.</a:t>
            </a:r>
          </a:p>
          <a:p>
            <a:endParaRPr lang="en-US" sz="2400" dirty="0" smtClean="0">
              <a:solidFill>
                <a:schemeClr val="bg1"/>
              </a:solidFill>
              <a:latin typeface="Century Schoolbook" panose="02040604050505020304" pitchFamily="18" charset="0"/>
            </a:endParaRPr>
          </a:p>
          <a:p>
            <a:pPr algn="ctr"/>
            <a:r>
              <a:rPr lang="en-US" sz="2400" dirty="0" smtClean="0">
                <a:solidFill>
                  <a:schemeClr val="bg1"/>
                </a:solidFill>
                <a:latin typeface="Century Schoolbook" panose="02040604050505020304" pitchFamily="18" charset="0"/>
              </a:rPr>
              <a:t>*****Please think specifically about what you would be able to support with the evidence provided.</a:t>
            </a:r>
            <a:endParaRPr lang="en-US" sz="2400" dirty="0">
              <a:solidFill>
                <a:schemeClr val="bg1"/>
              </a:solidFill>
              <a:latin typeface="Century Schoolbook" panose="02040604050505020304" pitchFamily="18" charset="0"/>
            </a:endParaRPr>
          </a:p>
        </p:txBody>
      </p:sp>
      <p:sp>
        <p:nvSpPr>
          <p:cNvPr id="3" name="TextBox 2"/>
          <p:cNvSpPr txBox="1"/>
          <p:nvPr/>
        </p:nvSpPr>
        <p:spPr>
          <a:xfrm>
            <a:off x="279698" y="161365"/>
            <a:ext cx="5130502" cy="830997"/>
          </a:xfrm>
          <a:prstGeom prst="rect">
            <a:avLst/>
          </a:prstGeom>
          <a:noFill/>
        </p:spPr>
        <p:txBody>
          <a:bodyPr wrap="square" rtlCol="0">
            <a:spAutoFit/>
          </a:bodyPr>
          <a:lstStyle/>
          <a:p>
            <a:pPr lvl="0"/>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p>
          <a:p>
            <a:r>
              <a:rPr lang="en-US" sz="2400" dirty="0" smtClean="0">
                <a:solidFill>
                  <a:schemeClr val="bg1"/>
                </a:solidFill>
              </a:rPr>
              <a:t>Day 5</a:t>
            </a:r>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6370320" y="1514007"/>
            <a:ext cx="5559557" cy="4030336"/>
          </a:xfrm>
          <a:prstGeom prst="rect">
            <a:avLst/>
          </a:prstGeom>
        </p:spPr>
      </p:pic>
    </p:spTree>
    <p:extLst>
      <p:ext uri="{BB962C8B-B14F-4D97-AF65-F5344CB8AC3E}">
        <p14:creationId xmlns:p14="http://schemas.microsoft.com/office/powerpoint/2010/main" val="151532533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154814" y="2793618"/>
            <a:ext cx="8183399" cy="3569682"/>
          </a:xfrm>
          <a:prstGeom prst="rect">
            <a:avLst/>
          </a:prstGeom>
          <a:noFill/>
          <a:ln>
            <a:noFill/>
          </a:ln>
        </p:spPr>
        <p:txBody>
          <a:bodyPr vert="horz" lIns="91425" tIns="45700" rIns="91425" bIns="45700" rtlCol="0" anchor="b" anchorCtr="0">
            <a:noAutofit/>
          </a:bodyPr>
          <a:lstStyle/>
          <a:p>
            <a:pPr marL="742950" lvl="1" indent="-285750" algn="l">
              <a:buClr>
                <a:srgbClr val="000000"/>
              </a:buClr>
              <a:buSzPct val="25000"/>
            </a:pPr>
            <a:r>
              <a:rPr lang="en-US" sz="2000" dirty="0">
                <a:solidFill>
                  <a:srgbClr val="000000"/>
                </a:solidFill>
                <a:latin typeface="Arial"/>
                <a:ea typeface="Arial"/>
                <a:cs typeface="Arial"/>
                <a:sym typeface="Arial"/>
              </a:rPr>
              <a:t>	</a:t>
            </a:r>
            <a:r>
              <a:rPr lang="en-US" sz="2400" b="1" dirty="0">
                <a:solidFill>
                  <a:srgbClr val="000000"/>
                </a:solidFill>
                <a:latin typeface="Bookman Old Style" panose="02050604050505020204" pitchFamily="18" charset="0"/>
                <a:ea typeface="Arial"/>
                <a:cs typeface="Arial"/>
                <a:sym typeface="Arial"/>
              </a:rPr>
              <a:t>Illustrating </a:t>
            </a:r>
            <a:r>
              <a:rPr lang="en-US" sz="2400" dirty="0">
                <a:solidFill>
                  <a:srgbClr val="000000"/>
                </a:solidFill>
                <a:latin typeface="Bookman Old Style" panose="02050604050505020204" pitchFamily="18" charset="0"/>
                <a:ea typeface="Arial"/>
                <a:cs typeface="Arial"/>
                <a:sym typeface="Arial"/>
              </a:rPr>
              <a:t>| Using specific examples from the text to support the claim</a:t>
            </a:r>
            <a:br>
              <a:rPr lang="en-US" sz="2400" dirty="0">
                <a:solidFill>
                  <a:srgbClr val="000000"/>
                </a:solidFill>
                <a:latin typeface="Bookman Old Style" panose="02050604050505020204" pitchFamily="18" charset="0"/>
                <a:ea typeface="Arial"/>
                <a:cs typeface="Arial"/>
                <a:sym typeface="Arial"/>
              </a:rPr>
            </a:br>
            <a:r>
              <a:rPr lang="en-US" sz="2400" dirty="0">
                <a:solidFill>
                  <a:srgbClr val="000000"/>
                </a:solidFill>
                <a:latin typeface="Bookman Old Style" panose="02050604050505020204" pitchFamily="18" charset="0"/>
                <a:ea typeface="Arial"/>
                <a:cs typeface="Arial"/>
                <a:sym typeface="Arial"/>
              </a:rPr>
              <a:t/>
            </a:r>
            <a:br>
              <a:rPr lang="en-US" sz="2400" dirty="0">
                <a:solidFill>
                  <a:srgbClr val="000000"/>
                </a:solidFill>
                <a:latin typeface="Bookman Old Style" panose="02050604050505020204" pitchFamily="18" charset="0"/>
                <a:ea typeface="Arial"/>
                <a:cs typeface="Arial"/>
                <a:sym typeface="Arial"/>
              </a:rPr>
            </a:br>
            <a:r>
              <a:rPr lang="en-US" sz="2400" b="1" dirty="0">
                <a:solidFill>
                  <a:schemeClr val="bg1"/>
                </a:solidFill>
                <a:latin typeface="Bookman Old Style" panose="02050604050505020204" pitchFamily="18" charset="0"/>
                <a:ea typeface="Arial"/>
                <a:cs typeface="Arial"/>
                <a:sym typeface="Arial"/>
              </a:rPr>
              <a:t>Authorizing</a:t>
            </a:r>
            <a:r>
              <a:rPr lang="en-US" sz="2400" dirty="0">
                <a:solidFill>
                  <a:schemeClr val="bg1"/>
                </a:solidFill>
                <a:latin typeface="Bookman Old Style" panose="02050604050505020204" pitchFamily="18" charset="0"/>
                <a:ea typeface="Arial"/>
                <a:cs typeface="Arial"/>
                <a:sym typeface="Arial"/>
              </a:rPr>
              <a:t> | Referring to an “expert” to support the claim</a:t>
            </a:r>
            <a:r>
              <a:rPr lang="en-US" sz="2400" dirty="0">
                <a:solidFill>
                  <a:srgbClr val="FF0000"/>
                </a:solidFill>
                <a:latin typeface="Bookman Old Style" panose="02050604050505020204" pitchFamily="18" charset="0"/>
                <a:ea typeface="Arial"/>
                <a:cs typeface="Arial"/>
                <a:sym typeface="Arial"/>
              </a:rPr>
              <a:t/>
            </a:r>
            <a:br>
              <a:rPr lang="en-US" sz="2400" dirty="0">
                <a:solidFill>
                  <a:srgbClr val="FF0000"/>
                </a:solidFill>
                <a:latin typeface="Bookman Old Style" panose="02050604050505020204" pitchFamily="18" charset="0"/>
                <a:ea typeface="Arial"/>
                <a:cs typeface="Arial"/>
                <a:sym typeface="Arial"/>
              </a:rPr>
            </a:br>
            <a:r>
              <a:rPr lang="en-US" sz="2400" dirty="0">
                <a:solidFill>
                  <a:srgbClr val="000000"/>
                </a:solidFill>
                <a:latin typeface="Bookman Old Style" panose="02050604050505020204" pitchFamily="18" charset="0"/>
                <a:ea typeface="Arial"/>
                <a:cs typeface="Arial"/>
                <a:sym typeface="Arial"/>
              </a:rPr>
              <a:t/>
            </a:r>
            <a:br>
              <a:rPr lang="en-US" sz="2400" dirty="0">
                <a:solidFill>
                  <a:srgbClr val="000000"/>
                </a:solidFill>
                <a:latin typeface="Bookman Old Style" panose="02050604050505020204" pitchFamily="18" charset="0"/>
                <a:ea typeface="Arial"/>
                <a:cs typeface="Arial"/>
                <a:sym typeface="Arial"/>
              </a:rPr>
            </a:br>
            <a:r>
              <a:rPr lang="en-US" sz="2400" b="1" dirty="0">
                <a:solidFill>
                  <a:srgbClr val="000000"/>
                </a:solidFill>
                <a:latin typeface="Bookman Old Style" panose="02050604050505020204" pitchFamily="18" charset="0"/>
                <a:ea typeface="Arial"/>
                <a:cs typeface="Arial"/>
                <a:sym typeface="Arial"/>
              </a:rPr>
              <a:t>Countering</a:t>
            </a:r>
            <a:r>
              <a:rPr lang="en-US" sz="2400" dirty="0">
                <a:solidFill>
                  <a:srgbClr val="000000"/>
                </a:solidFill>
                <a:latin typeface="Bookman Old Style" panose="02050604050505020204" pitchFamily="18" charset="0"/>
                <a:ea typeface="Arial"/>
                <a:cs typeface="Arial"/>
                <a:sym typeface="Arial"/>
              </a:rPr>
              <a:t> | “Pushing back” against the text in some way (e.g., disagree with it, challenge something it says, or interpret it differently)</a:t>
            </a:r>
            <a:r>
              <a:rPr lang="en-US" sz="2000" dirty="0">
                <a:solidFill>
                  <a:srgbClr val="000000"/>
                </a:solidFill>
                <a:latin typeface="Arial"/>
                <a:ea typeface="Arial"/>
                <a:cs typeface="Arial"/>
                <a:sym typeface="Arial"/>
              </a:rPr>
              <a:t/>
            </a:r>
            <a:br>
              <a:rPr lang="en-US" sz="2000" dirty="0">
                <a:solidFill>
                  <a:srgbClr val="000000"/>
                </a:solidFill>
                <a:latin typeface="Arial"/>
                <a:ea typeface="Arial"/>
                <a:cs typeface="Arial"/>
                <a:sym typeface="Arial"/>
              </a:rPr>
            </a:br>
            <a:endParaRPr lang="en-US" sz="2000" dirty="0">
              <a:solidFill>
                <a:srgbClr val="000000"/>
              </a:solidFill>
              <a:latin typeface="Arial"/>
              <a:ea typeface="Arial"/>
              <a:cs typeface="Arial"/>
              <a:sym typeface="Arial"/>
            </a:endParaRPr>
          </a:p>
        </p:txBody>
      </p:sp>
      <p:sp>
        <p:nvSpPr>
          <p:cNvPr id="135" name="Shape 135"/>
          <p:cNvSpPr txBox="1"/>
          <p:nvPr/>
        </p:nvSpPr>
        <p:spPr>
          <a:xfrm>
            <a:off x="2968052" y="855541"/>
            <a:ext cx="8859187" cy="1746977"/>
          </a:xfrm>
          <a:prstGeom prst="rect">
            <a:avLst/>
          </a:prstGeom>
          <a:noFill/>
          <a:ln>
            <a:noFill/>
          </a:ln>
        </p:spPr>
        <p:txBody>
          <a:bodyPr lIns="91425" tIns="45700" rIns="91425" bIns="45700" anchor="t" anchorCtr="0">
            <a:noAutofit/>
          </a:bodyPr>
          <a:lstStyle/>
          <a:p>
            <a:pPr>
              <a:buClr>
                <a:schemeClr val="dk1"/>
              </a:buClr>
              <a:buSzPct val="25000"/>
            </a:pPr>
            <a:r>
              <a:rPr lang="en-US" sz="2800" b="1" dirty="0">
                <a:solidFill>
                  <a:schemeClr val="dk1"/>
                </a:solidFill>
                <a:latin typeface="Century Schoolbook" panose="02040604050505020304" pitchFamily="18" charset="0"/>
                <a:ea typeface="Calibri"/>
                <a:cs typeface="Calibri"/>
                <a:sym typeface="Calibri"/>
              </a:rPr>
              <a:t>In this mini-unit, we’ll practice ways that writers use sources to develop their </a:t>
            </a:r>
            <a:r>
              <a:rPr lang="en-US" sz="2800" b="1" dirty="0" smtClean="0">
                <a:solidFill>
                  <a:schemeClr val="dk1"/>
                </a:solidFill>
                <a:latin typeface="Century Schoolbook" panose="02040604050505020304" pitchFamily="18" charset="0"/>
                <a:ea typeface="Calibri"/>
                <a:cs typeface="Calibri"/>
                <a:sym typeface="Calibri"/>
              </a:rPr>
              <a:t>arguments.  These are called argument moves.</a:t>
            </a:r>
            <a:endParaRPr lang="en-US" sz="2800" b="1" dirty="0">
              <a:solidFill>
                <a:schemeClr val="dk1"/>
              </a:solidFill>
              <a:latin typeface="Century Schoolbook" panose="02040604050505020304" pitchFamily="18" charset="0"/>
              <a:ea typeface="Calibri"/>
              <a:cs typeface="Calibri"/>
              <a:sym typeface="Calibri"/>
            </a:endParaRPr>
          </a:p>
        </p:txBody>
      </p:sp>
      <p:sp>
        <p:nvSpPr>
          <p:cNvPr id="5" name="Rectangle 4"/>
          <p:cNvSpPr/>
          <p:nvPr/>
        </p:nvSpPr>
        <p:spPr>
          <a:xfrm>
            <a:off x="619594" y="1615247"/>
            <a:ext cx="2048655" cy="9872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solidFill>
                  <a:srgbClr val="0070C0"/>
                </a:solidFill>
              </a:rPr>
              <a:t>Review</a:t>
            </a:r>
          </a:p>
        </p:txBody>
      </p:sp>
      <p:sp>
        <p:nvSpPr>
          <p:cNvPr id="136" name="Shape 136"/>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301214" y="301214"/>
            <a:ext cx="4450668" cy="830997"/>
          </a:xfrm>
          <a:prstGeom prst="rect">
            <a:avLst/>
          </a:prstGeom>
          <a:noFill/>
        </p:spPr>
        <p:txBody>
          <a:bodyPr wrap="square" rtlCol="0">
            <a:spAutoFit/>
          </a:bodyPr>
          <a:lstStyle/>
          <a:p>
            <a:pPr lvl="0"/>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sz="2400" dirty="0">
                <a:solidFill>
                  <a:prstClr val="black"/>
                </a:solidFill>
              </a:rPr>
              <a:t>Day 5</a:t>
            </a:r>
          </a:p>
        </p:txBody>
      </p:sp>
    </p:spTree>
    <p:extLst>
      <p:ext uri="{BB962C8B-B14F-4D97-AF65-F5344CB8AC3E}">
        <p14:creationId xmlns:p14="http://schemas.microsoft.com/office/powerpoint/2010/main" val="410611028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3107325" y="1105688"/>
            <a:ext cx="7435122" cy="1306225"/>
          </a:xfrm>
          <a:prstGeom prst="rect">
            <a:avLst/>
          </a:prstGeom>
          <a:noFill/>
          <a:ln>
            <a:noFill/>
          </a:ln>
        </p:spPr>
        <p:txBody>
          <a:bodyPr lIns="91425" tIns="45700" rIns="91425" bIns="45700" anchor="t" anchorCtr="0">
            <a:noAutofit/>
          </a:bodyPr>
          <a:lstStyle/>
          <a:p>
            <a:pPr>
              <a:buClr>
                <a:schemeClr val="dk1"/>
              </a:buClr>
              <a:buSzPct val="25000"/>
            </a:pPr>
            <a:r>
              <a:rPr lang="en-US" sz="3600" b="1" dirty="0">
                <a:solidFill>
                  <a:schemeClr val="dk1"/>
                </a:solidFill>
                <a:latin typeface="Bookman Old Style" panose="02050604050505020204" pitchFamily="18" charset="0"/>
                <a:ea typeface="Calibri"/>
                <a:cs typeface="Calibri"/>
                <a:sym typeface="Calibri"/>
              </a:rPr>
              <a:t>What will we do when </a:t>
            </a:r>
            <a:r>
              <a:rPr lang="en-US" sz="3600" b="1" dirty="0" smtClean="0">
                <a:solidFill>
                  <a:schemeClr val="dk1"/>
                </a:solidFill>
                <a:latin typeface="Bookman Old Style" panose="02050604050505020204" pitchFamily="18" charset="0"/>
                <a:ea typeface="Calibri"/>
                <a:cs typeface="Calibri"/>
                <a:sym typeface="Calibri"/>
              </a:rPr>
              <a:t>we are</a:t>
            </a:r>
            <a:r>
              <a:rPr lang="en-US" sz="3600" b="1" dirty="0">
                <a:solidFill>
                  <a:schemeClr val="dk1"/>
                </a:solidFill>
                <a:latin typeface="Bookman Old Style" panose="02050604050505020204" pitchFamily="18" charset="0"/>
                <a:ea typeface="Calibri"/>
                <a:cs typeface="Calibri"/>
                <a:sym typeface="Calibri"/>
              </a:rPr>
              <a:t>…</a:t>
            </a:r>
          </a:p>
        </p:txBody>
      </p:sp>
      <p:sp>
        <p:nvSpPr>
          <p:cNvPr id="372" name="Shape 372"/>
          <p:cNvSpPr txBox="1"/>
          <p:nvPr/>
        </p:nvSpPr>
        <p:spPr>
          <a:xfrm rot="-1356887">
            <a:off x="2057400" y="1160730"/>
            <a:ext cx="762000" cy="584775"/>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chemeClr val="dk1"/>
                </a:solidFill>
                <a:latin typeface="Calibri"/>
                <a:ea typeface="Calibri"/>
                <a:cs typeface="Calibri"/>
                <a:sym typeface="Calibri"/>
              </a:rPr>
              <a:t>???</a:t>
            </a:r>
          </a:p>
        </p:txBody>
      </p:sp>
      <p:sp>
        <p:nvSpPr>
          <p:cNvPr id="373" name="Shape 373"/>
          <p:cNvSpPr txBox="1"/>
          <p:nvPr/>
        </p:nvSpPr>
        <p:spPr>
          <a:xfrm rot="1754097">
            <a:off x="9686178" y="1181079"/>
            <a:ext cx="761999" cy="584774"/>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chemeClr val="dk1"/>
                </a:solidFill>
                <a:latin typeface="Calibri"/>
                <a:ea typeface="Calibri"/>
                <a:cs typeface="Calibri"/>
                <a:sym typeface="Calibri"/>
              </a:rPr>
              <a:t>???</a:t>
            </a:r>
          </a:p>
        </p:txBody>
      </p:sp>
      <p:sp>
        <p:nvSpPr>
          <p:cNvPr id="374" name="Shape 374"/>
          <p:cNvSpPr txBox="1"/>
          <p:nvPr/>
        </p:nvSpPr>
        <p:spPr>
          <a:xfrm>
            <a:off x="494852" y="2629268"/>
            <a:ext cx="6700427" cy="3429000"/>
          </a:xfrm>
          <a:prstGeom prst="rect">
            <a:avLst/>
          </a:prstGeom>
          <a:noFill/>
          <a:ln>
            <a:noFill/>
          </a:ln>
        </p:spPr>
        <p:txBody>
          <a:bodyPr lIns="91425" tIns="45700" rIns="91425" bIns="45700" anchor="t" anchorCtr="0">
            <a:noAutofit/>
          </a:bodyPr>
          <a:lstStyle/>
          <a:p>
            <a:pPr marL="742950" lvl="1" indent="-285750">
              <a:buClr>
                <a:srgbClr val="000000"/>
              </a:buClr>
              <a:buSzPct val="25000"/>
            </a:pPr>
            <a:r>
              <a:rPr lang="en-US" sz="3200" b="1" u="sng" dirty="0">
                <a:solidFill>
                  <a:srgbClr val="000000"/>
                </a:solidFill>
                <a:latin typeface="Bookman Old Style" panose="02050604050505020204" pitchFamily="18" charset="0"/>
                <a:ea typeface="Arial"/>
                <a:cs typeface="Arial"/>
                <a:sym typeface="Arial"/>
              </a:rPr>
              <a:t>Authorizing</a:t>
            </a:r>
            <a:r>
              <a:rPr lang="en-US" sz="3200" dirty="0">
                <a:solidFill>
                  <a:srgbClr val="000000"/>
                </a:solidFill>
                <a:latin typeface="Bookman Old Style" panose="02050604050505020204" pitchFamily="18" charset="0"/>
                <a:ea typeface="Arial"/>
                <a:cs typeface="Arial"/>
                <a:sym typeface="Arial"/>
              </a:rPr>
              <a:t>: </a:t>
            </a:r>
          </a:p>
          <a:p>
            <a:pPr marL="742950" lvl="1" indent="-285750">
              <a:buClr>
                <a:srgbClr val="000000"/>
              </a:buClr>
            </a:pPr>
            <a:endParaRPr sz="3200" dirty="0">
              <a:solidFill>
                <a:srgbClr val="000000"/>
              </a:solidFill>
              <a:latin typeface="Bookman Old Style" panose="02050604050505020204" pitchFamily="18" charset="0"/>
              <a:ea typeface="Arial"/>
              <a:cs typeface="Arial"/>
              <a:sym typeface="Arial"/>
            </a:endParaRPr>
          </a:p>
          <a:p>
            <a:pPr marL="742950" lvl="1" indent="-285750">
              <a:buClr>
                <a:srgbClr val="000000"/>
              </a:buClr>
              <a:buSzPct val="25000"/>
            </a:pPr>
            <a:r>
              <a:rPr lang="en-US" sz="3200" dirty="0">
                <a:solidFill>
                  <a:srgbClr val="000000"/>
                </a:solidFill>
                <a:latin typeface="Bookman Old Style" panose="02050604050505020204" pitchFamily="18" charset="0"/>
                <a:ea typeface="Arial"/>
                <a:cs typeface="Arial"/>
                <a:sym typeface="Arial"/>
              </a:rPr>
              <a:t>Referring to an “expert” to support the claim</a:t>
            </a:r>
          </a:p>
          <a:p>
            <a:pPr marL="742950" lvl="1" indent="-285750">
              <a:buClr>
                <a:srgbClr val="000000"/>
              </a:buClr>
            </a:pPr>
            <a:endParaRPr sz="3200" dirty="0">
              <a:solidFill>
                <a:srgbClr val="000000"/>
              </a:solidFill>
              <a:latin typeface="Arial"/>
              <a:ea typeface="Arial"/>
              <a:cs typeface="Arial"/>
              <a:sym typeface="Arial"/>
            </a:endParaRPr>
          </a:p>
          <a:p>
            <a:pPr marL="742950" lvl="1" indent="-285750">
              <a:buClr>
                <a:srgbClr val="000000"/>
              </a:buClr>
              <a:buSzPct val="25000"/>
            </a:pPr>
            <a:r>
              <a:rPr lang="en-US" sz="3200" b="1" u="sng" dirty="0">
                <a:solidFill>
                  <a:srgbClr val="000000"/>
                </a:solidFill>
                <a:latin typeface="Arial"/>
                <a:ea typeface="Arial"/>
                <a:cs typeface="Arial"/>
                <a:sym typeface="Arial"/>
              </a:rPr>
              <a:t> </a:t>
            </a:r>
          </a:p>
        </p:txBody>
      </p:sp>
      <p:sp>
        <p:nvSpPr>
          <p:cNvPr id="375" name="Shape 375"/>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494852" y="387275"/>
            <a:ext cx="4272020" cy="830997"/>
          </a:xfrm>
          <a:prstGeom prst="rect">
            <a:avLst/>
          </a:prstGeom>
          <a:noFill/>
        </p:spPr>
        <p:txBody>
          <a:bodyPr wrap="square" rtlCol="0">
            <a:spAutoFit/>
          </a:bodyPr>
          <a:lstStyle/>
          <a:p>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r>
              <a:rPr lang="en-US" sz="2400" dirty="0" smtClean="0"/>
              <a:t>Day 5</a:t>
            </a:r>
            <a:endParaRPr lang="en-US" sz="2400" dirty="0"/>
          </a:p>
        </p:txBody>
      </p:sp>
      <p:pic>
        <p:nvPicPr>
          <p:cNvPr id="5" name="Picture 4"/>
          <p:cNvPicPr>
            <a:picLocks noChangeAspect="1"/>
          </p:cNvPicPr>
          <p:nvPr/>
        </p:nvPicPr>
        <p:blipFill>
          <a:blip r:embed="rId3"/>
          <a:stretch>
            <a:fillRect/>
          </a:stretch>
        </p:blipFill>
        <p:spPr>
          <a:xfrm>
            <a:off x="6460761" y="2390471"/>
            <a:ext cx="4987537" cy="3318979"/>
          </a:xfrm>
          <a:prstGeom prst="rect">
            <a:avLst/>
          </a:prstGeom>
        </p:spPr>
      </p:pic>
      <p:pic>
        <p:nvPicPr>
          <p:cNvPr id="6" name="Picture 5"/>
          <p:cNvPicPr>
            <a:picLocks noChangeAspect="1"/>
          </p:cNvPicPr>
          <p:nvPr/>
        </p:nvPicPr>
        <p:blipFill>
          <a:blip r:embed="rId4"/>
          <a:stretch>
            <a:fillRect/>
          </a:stretch>
        </p:blipFill>
        <p:spPr>
          <a:xfrm>
            <a:off x="494852" y="4866783"/>
            <a:ext cx="2065005" cy="1839416"/>
          </a:xfrm>
          <a:prstGeom prst="rect">
            <a:avLst/>
          </a:prstGeom>
        </p:spPr>
      </p:pic>
    </p:spTree>
    <p:extLst>
      <p:ext uri="{BB962C8B-B14F-4D97-AF65-F5344CB8AC3E}">
        <p14:creationId xmlns:p14="http://schemas.microsoft.com/office/powerpoint/2010/main" val="26082079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3">
            <a:alphaModFix/>
          </a:blip>
          <a:srcRect/>
          <a:stretch/>
        </p:blipFill>
        <p:spPr>
          <a:xfrm>
            <a:off x="1143000" y="398400"/>
            <a:ext cx="2750998" cy="6061200"/>
          </a:xfrm>
          <a:prstGeom prst="rect">
            <a:avLst/>
          </a:prstGeom>
          <a:noFill/>
          <a:ln>
            <a:noFill/>
          </a:ln>
        </p:spPr>
      </p:pic>
      <p:sp>
        <p:nvSpPr>
          <p:cNvPr id="382" name="Shape 382"/>
          <p:cNvSpPr/>
          <p:nvPr/>
        </p:nvSpPr>
        <p:spPr>
          <a:xfrm>
            <a:off x="3433998" y="304800"/>
            <a:ext cx="6934199" cy="1508104"/>
          </a:xfrm>
          <a:prstGeom prst="rect">
            <a:avLst/>
          </a:prstGeom>
          <a:noFill/>
          <a:ln>
            <a:noFill/>
          </a:ln>
        </p:spPr>
        <p:txBody>
          <a:bodyPr lIns="91425" tIns="45700" rIns="91425" bIns="45700" anchor="t" anchorCtr="0">
            <a:noAutofit/>
          </a:bodyPr>
          <a:lstStyle/>
          <a:p>
            <a:pPr lvl="1">
              <a:lnSpc>
                <a:spcPct val="115000"/>
              </a:lnSpc>
              <a:buClr>
                <a:schemeClr val="dk1"/>
              </a:buClr>
              <a:buSzPct val="25000"/>
            </a:pPr>
            <a:r>
              <a:rPr lang="en-US" sz="4000" b="1" i="1" dirty="0">
                <a:solidFill>
                  <a:schemeClr val="dk1"/>
                </a:solidFill>
                <a:latin typeface="Calibri"/>
                <a:ea typeface="Calibri"/>
                <a:cs typeface="Calibri"/>
                <a:sym typeface="Calibri"/>
              </a:rPr>
              <a:t>Authorizing </a:t>
            </a:r>
            <a:r>
              <a:rPr lang="en-US" sz="4000" b="1" dirty="0">
                <a:solidFill>
                  <a:schemeClr val="dk1"/>
                </a:solidFill>
                <a:latin typeface="Calibri"/>
                <a:ea typeface="Calibri"/>
                <a:cs typeface="Calibri"/>
                <a:sym typeface="Calibri"/>
              </a:rPr>
              <a:t>is</a:t>
            </a:r>
            <a:r>
              <a:rPr lang="en-US" sz="4000" b="1" i="1" dirty="0">
                <a:solidFill>
                  <a:schemeClr val="dk1"/>
                </a:solidFill>
                <a:latin typeface="Calibri"/>
                <a:ea typeface="Calibri"/>
                <a:cs typeface="Calibri"/>
                <a:sym typeface="Calibri"/>
              </a:rPr>
              <a:t> </a:t>
            </a:r>
            <a:r>
              <a:rPr lang="en-US" sz="4000" b="1" i="1" dirty="0" smtClean="0">
                <a:solidFill>
                  <a:schemeClr val="dk1"/>
                </a:solidFill>
                <a:latin typeface="Calibri"/>
                <a:ea typeface="Calibri"/>
                <a:cs typeface="Calibri"/>
                <a:sym typeface="Calibri"/>
              </a:rPr>
              <a:t>a</a:t>
            </a:r>
            <a:r>
              <a:rPr lang="en-US" sz="4000" b="1" dirty="0" smtClean="0">
                <a:solidFill>
                  <a:schemeClr val="dk1"/>
                </a:solidFill>
                <a:latin typeface="Calibri"/>
                <a:ea typeface="Calibri"/>
                <a:cs typeface="Calibri"/>
                <a:sym typeface="Calibri"/>
              </a:rPr>
              <a:t> </a:t>
            </a:r>
            <a:r>
              <a:rPr lang="en-US" sz="4000" b="1" dirty="0">
                <a:solidFill>
                  <a:schemeClr val="dk1"/>
                </a:solidFill>
                <a:latin typeface="Calibri"/>
                <a:ea typeface="Calibri"/>
                <a:cs typeface="Calibri"/>
                <a:sym typeface="Calibri"/>
              </a:rPr>
              <a:t>move in argument writing. </a:t>
            </a:r>
          </a:p>
        </p:txBody>
      </p:sp>
      <p:sp>
        <p:nvSpPr>
          <p:cNvPr id="383" name="Shape 383"/>
          <p:cNvSpPr txBox="1"/>
          <p:nvPr/>
        </p:nvSpPr>
        <p:spPr>
          <a:xfrm>
            <a:off x="4114800" y="2362200"/>
            <a:ext cx="6220916" cy="4278094"/>
          </a:xfrm>
          <a:prstGeom prst="rect">
            <a:avLst/>
          </a:prstGeom>
          <a:noFill/>
          <a:ln>
            <a:noFill/>
          </a:ln>
        </p:spPr>
        <p:txBody>
          <a:bodyPr lIns="91425" tIns="45700" rIns="91425" bIns="45700" anchor="t" anchorCtr="0">
            <a:noAutofit/>
          </a:bodyPr>
          <a:lstStyle/>
          <a:p>
            <a:pPr>
              <a:buClr>
                <a:schemeClr val="dk1"/>
              </a:buClr>
              <a:buSzPct val="25000"/>
            </a:pPr>
            <a:r>
              <a:rPr lang="en-US" sz="3200" b="1" u="sng" dirty="0">
                <a:solidFill>
                  <a:schemeClr val="dk1"/>
                </a:solidFill>
                <a:latin typeface="Calibri"/>
                <a:ea typeface="Calibri"/>
                <a:cs typeface="Calibri"/>
                <a:sym typeface="Calibri"/>
              </a:rPr>
              <a:t>First</a:t>
            </a:r>
            <a:r>
              <a:rPr lang="en-US" sz="3200" b="1" dirty="0">
                <a:solidFill>
                  <a:schemeClr val="dk1"/>
                </a:solidFill>
                <a:latin typeface="Calibri"/>
                <a:ea typeface="Calibri"/>
                <a:cs typeface="Calibri"/>
                <a:sym typeface="Calibri"/>
              </a:rPr>
              <a:t>, we select a compelling piece of evidence.</a:t>
            </a:r>
          </a:p>
          <a:p>
            <a:pPr marL="285750" indent="-82550">
              <a:buClr>
                <a:schemeClr val="dk1"/>
              </a:buClr>
            </a:pPr>
            <a:endParaRPr sz="3200" b="1" dirty="0">
              <a:solidFill>
                <a:schemeClr val="dk1"/>
              </a:solidFill>
              <a:latin typeface="Calibri"/>
              <a:ea typeface="Calibri"/>
              <a:cs typeface="Calibri"/>
              <a:sym typeface="Calibri"/>
            </a:endParaRPr>
          </a:p>
          <a:p>
            <a:pPr>
              <a:buClr>
                <a:schemeClr val="dk1"/>
              </a:buClr>
              <a:buSzPct val="25000"/>
            </a:pPr>
            <a:r>
              <a:rPr lang="en-US" sz="3200" b="1" u="sng" dirty="0">
                <a:solidFill>
                  <a:schemeClr val="dk1"/>
                </a:solidFill>
                <a:latin typeface="Calibri"/>
                <a:ea typeface="Calibri"/>
                <a:cs typeface="Calibri"/>
                <a:sym typeface="Calibri"/>
              </a:rPr>
              <a:t>Then</a:t>
            </a:r>
            <a:r>
              <a:rPr lang="en-US" sz="3200" b="1" dirty="0">
                <a:solidFill>
                  <a:schemeClr val="dk1"/>
                </a:solidFill>
                <a:latin typeface="Calibri"/>
                <a:ea typeface="Calibri"/>
                <a:cs typeface="Calibri"/>
                <a:sym typeface="Calibri"/>
              </a:rPr>
              <a:t> we identify the source of the evidence.</a:t>
            </a:r>
          </a:p>
          <a:p>
            <a:pPr>
              <a:buClr>
                <a:srgbClr val="000000"/>
              </a:buClr>
            </a:pPr>
            <a:endParaRPr sz="3200" b="1" dirty="0">
              <a:solidFill>
                <a:schemeClr val="dk1"/>
              </a:solidFill>
              <a:latin typeface="Calibri"/>
              <a:ea typeface="Calibri"/>
              <a:cs typeface="Calibri"/>
              <a:sym typeface="Calibri"/>
            </a:endParaRPr>
          </a:p>
          <a:p>
            <a:pPr>
              <a:buClr>
                <a:schemeClr val="dk1"/>
              </a:buClr>
              <a:buSzPct val="25000"/>
            </a:pPr>
            <a:r>
              <a:rPr lang="en-US" sz="3200" b="1" u="sng" dirty="0">
                <a:solidFill>
                  <a:schemeClr val="dk1"/>
                </a:solidFill>
                <a:latin typeface="Calibri"/>
                <a:ea typeface="Calibri"/>
                <a:cs typeface="Calibri"/>
                <a:sym typeface="Calibri"/>
              </a:rPr>
              <a:t>Finally,</a:t>
            </a:r>
            <a:r>
              <a:rPr lang="en-US" sz="3200" b="1" dirty="0">
                <a:solidFill>
                  <a:schemeClr val="dk1"/>
                </a:solidFill>
                <a:latin typeface="Calibri"/>
                <a:ea typeface="Calibri"/>
                <a:cs typeface="Calibri"/>
                <a:sym typeface="Calibri"/>
              </a:rPr>
              <a:t> we show the importance of that source, if it is not obvious.  </a:t>
            </a:r>
          </a:p>
          <a:p>
            <a:pPr>
              <a:buClr>
                <a:srgbClr val="000000"/>
              </a:buClr>
            </a:pPr>
            <a:endParaRPr sz="1600" b="1" dirty="0">
              <a:solidFill>
                <a:schemeClr val="dk1"/>
              </a:solidFill>
              <a:latin typeface="Calibri"/>
              <a:ea typeface="Calibri"/>
              <a:cs typeface="Calibri"/>
              <a:sym typeface="Calibri"/>
            </a:endParaRPr>
          </a:p>
        </p:txBody>
      </p:sp>
      <p:cxnSp>
        <p:nvCxnSpPr>
          <p:cNvPr id="384" name="Shape 384"/>
          <p:cNvCxnSpPr/>
          <p:nvPr/>
        </p:nvCxnSpPr>
        <p:spPr>
          <a:xfrm>
            <a:off x="4038600" y="1981200"/>
            <a:ext cx="6019798" cy="0"/>
          </a:xfrm>
          <a:prstGeom prst="straightConnector1">
            <a:avLst/>
          </a:prstGeom>
          <a:noFill/>
          <a:ln w="9525" cap="flat" cmpd="sng">
            <a:solidFill>
              <a:srgbClr val="4A7DBB"/>
            </a:solidFill>
            <a:prstDash val="solid"/>
            <a:round/>
            <a:headEnd type="none" w="med" len="med"/>
            <a:tailEnd type="none" w="med" len="med"/>
          </a:ln>
        </p:spPr>
      </p:cxnSp>
      <p:sp>
        <p:nvSpPr>
          <p:cNvPr id="385" name="Shape 385"/>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7" name="TextBox 6"/>
          <p:cNvSpPr txBox="1"/>
          <p:nvPr/>
        </p:nvSpPr>
        <p:spPr>
          <a:xfrm>
            <a:off x="1843800" y="5795040"/>
            <a:ext cx="8458200" cy="369332"/>
          </a:xfrm>
          <a:prstGeom prst="rect">
            <a:avLst/>
          </a:prstGeom>
          <a:noFill/>
        </p:spPr>
        <p:txBody>
          <a:bodyPr wrap="square" rtlCol="0">
            <a:spAutoFit/>
          </a:bodyPr>
          <a:lstStyle/>
          <a:p>
            <a:endParaRPr lang="en-US" dirty="0"/>
          </a:p>
        </p:txBody>
      </p:sp>
      <p:sp>
        <p:nvSpPr>
          <p:cNvPr id="3" name="TextBox 2"/>
          <p:cNvSpPr txBox="1"/>
          <p:nvPr/>
        </p:nvSpPr>
        <p:spPr>
          <a:xfrm>
            <a:off x="303903" y="278616"/>
            <a:ext cx="2909293" cy="830997"/>
          </a:xfrm>
          <a:prstGeom prst="rect">
            <a:avLst/>
          </a:prstGeom>
          <a:noFill/>
        </p:spPr>
        <p:txBody>
          <a:bodyPr wrap="square" rtlCol="0">
            <a:spAutoFit/>
          </a:bodyPr>
          <a:lstStyle/>
          <a:p>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r>
              <a:rPr lang="en-US" sz="2400" dirty="0"/>
              <a:t>Day 5</a:t>
            </a:r>
          </a:p>
        </p:txBody>
      </p:sp>
      <p:pic>
        <p:nvPicPr>
          <p:cNvPr id="4" name="Picture 3"/>
          <p:cNvPicPr>
            <a:picLocks noChangeAspect="1"/>
          </p:cNvPicPr>
          <p:nvPr/>
        </p:nvPicPr>
        <p:blipFill>
          <a:blip r:embed="rId4"/>
          <a:stretch>
            <a:fillRect/>
          </a:stretch>
        </p:blipFill>
        <p:spPr>
          <a:xfrm>
            <a:off x="746848" y="2271784"/>
            <a:ext cx="2790627" cy="2704950"/>
          </a:xfrm>
          <a:prstGeom prst="rect">
            <a:avLst/>
          </a:prstGeom>
        </p:spPr>
      </p:pic>
    </p:spTree>
    <p:extLst>
      <p:ext uri="{BB962C8B-B14F-4D97-AF65-F5344CB8AC3E}">
        <p14:creationId xmlns:p14="http://schemas.microsoft.com/office/powerpoint/2010/main" val="253852684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379654" y="1208273"/>
            <a:ext cx="6144412" cy="5078313"/>
          </a:xfrm>
          <a:prstGeom prst="rect">
            <a:avLst/>
          </a:prstGeom>
          <a:noFill/>
        </p:spPr>
        <p:txBody>
          <a:bodyPr wrap="square" rtlCol="0">
            <a:spAutoFit/>
          </a:bodyPr>
          <a:lstStyle/>
          <a:p>
            <a:r>
              <a:rPr lang="en-US" sz="3600" b="1" dirty="0">
                <a:solidFill>
                  <a:srgbClr val="000000"/>
                </a:solidFill>
                <a:latin typeface="Arial"/>
                <a:ea typeface="Arial"/>
                <a:cs typeface="Arial"/>
                <a:sym typeface="Arial"/>
              </a:rPr>
              <a:t>Quick Write #2</a:t>
            </a:r>
            <a:br>
              <a:rPr lang="en-US" sz="3600" b="1" dirty="0">
                <a:solidFill>
                  <a:srgbClr val="000000"/>
                </a:solidFill>
                <a:latin typeface="Arial"/>
                <a:ea typeface="Arial"/>
                <a:cs typeface="Arial"/>
                <a:sym typeface="Arial"/>
              </a:rPr>
            </a:br>
            <a:r>
              <a:rPr lang="en-US" sz="3600" b="1" dirty="0">
                <a:solidFill>
                  <a:prstClr val="black"/>
                </a:solidFill>
                <a:latin typeface="Calibri Light" panose="020F0302020204030204"/>
                <a:ea typeface="+mj-ea"/>
                <a:cs typeface="+mj-cs"/>
              </a:rPr>
              <a:t>Write for 5 minutes (at least 1 paragraph) on this </a:t>
            </a:r>
            <a:r>
              <a:rPr lang="en-US" sz="3600" b="1" dirty="0" smtClean="0">
                <a:solidFill>
                  <a:prstClr val="black"/>
                </a:solidFill>
                <a:latin typeface="Calibri Light" panose="020F0302020204030204"/>
                <a:ea typeface="+mj-ea"/>
                <a:cs typeface="+mj-cs"/>
              </a:rPr>
              <a:t>topic in your Writer’s Notebook:</a:t>
            </a:r>
            <a:r>
              <a:rPr lang="en-US" sz="3600" b="1" dirty="0">
                <a:solidFill>
                  <a:prstClr val="black"/>
                </a:solidFill>
                <a:latin typeface="Calibri Light" panose="020F0302020204030204"/>
                <a:ea typeface="+mj-ea"/>
                <a:cs typeface="+mj-cs"/>
              </a:rPr>
              <a:t/>
            </a:r>
            <a:br>
              <a:rPr lang="en-US" sz="3600" b="1" dirty="0">
                <a:solidFill>
                  <a:prstClr val="black"/>
                </a:solidFill>
                <a:latin typeface="Calibri Light" panose="020F0302020204030204"/>
                <a:ea typeface="+mj-ea"/>
                <a:cs typeface="+mj-cs"/>
              </a:rPr>
            </a:br>
            <a:r>
              <a:rPr lang="en-US" sz="3600" b="1" dirty="0">
                <a:solidFill>
                  <a:prstClr val="black"/>
                </a:solidFill>
                <a:latin typeface="Calibri Light" panose="020F0302020204030204"/>
                <a:ea typeface="+mj-ea"/>
                <a:cs typeface="+mj-cs"/>
              </a:rPr>
              <a:t>	</a:t>
            </a:r>
            <a:endParaRPr lang="en-US" sz="3600" b="1" dirty="0" smtClean="0">
              <a:solidFill>
                <a:prstClr val="black"/>
              </a:solidFill>
              <a:latin typeface="Calibri Light" panose="020F0302020204030204"/>
              <a:ea typeface="+mj-ea"/>
              <a:cs typeface="+mj-cs"/>
            </a:endParaRPr>
          </a:p>
          <a:p>
            <a:r>
              <a:rPr lang="en-US" sz="3600" b="1" dirty="0" smtClean="0">
                <a:solidFill>
                  <a:srgbClr val="FF0000"/>
                </a:solidFill>
                <a:latin typeface="Calibri Light" panose="020F0302020204030204"/>
                <a:ea typeface="+mj-ea"/>
                <a:cs typeface="+mj-cs"/>
              </a:rPr>
              <a:t>    </a:t>
            </a:r>
            <a:r>
              <a:rPr lang="en-US" sz="3600" b="1" dirty="0" smtClean="0">
                <a:solidFill>
                  <a:srgbClr val="002060"/>
                </a:solidFill>
                <a:latin typeface="Calibri Light" panose="020F0302020204030204"/>
                <a:ea typeface="+mj-ea"/>
                <a:cs typeface="+mj-cs"/>
              </a:rPr>
              <a:t>DOMESTICATED ANIMALS</a:t>
            </a:r>
          </a:p>
          <a:p>
            <a:endParaRPr lang="en-US" sz="3600" b="1" dirty="0" smtClean="0">
              <a:solidFill>
                <a:srgbClr val="FF0000"/>
              </a:solidFill>
              <a:latin typeface="Calibri Light" panose="020F0302020204030204"/>
              <a:ea typeface="+mj-ea"/>
              <a:cs typeface="+mj-cs"/>
            </a:endParaRPr>
          </a:p>
          <a:p>
            <a:r>
              <a:rPr lang="en-US" sz="2400" i="1" u="sng" dirty="0" smtClean="0"/>
              <a:t>Definition</a:t>
            </a:r>
            <a:r>
              <a:rPr lang="en-US" sz="2400" i="1" dirty="0" smtClean="0"/>
              <a:t>: any </a:t>
            </a:r>
            <a:r>
              <a:rPr lang="en-US" sz="2400" i="1" dirty="0"/>
              <a:t>of various animals (such as the horse or sheep) domesticated so as to live and breed in a tame </a:t>
            </a:r>
            <a:r>
              <a:rPr lang="en-US" sz="2400" i="1" dirty="0" smtClean="0"/>
              <a:t>condition</a:t>
            </a:r>
            <a:endParaRPr lang="en-US" sz="2400" b="1" i="1" dirty="0" smtClean="0">
              <a:solidFill>
                <a:srgbClr val="FF0000"/>
              </a:solidFill>
              <a:latin typeface="Calibri Light" panose="020F0302020204030204"/>
              <a:ea typeface="+mj-ea"/>
              <a:cs typeface="+mj-cs"/>
            </a:endParaRPr>
          </a:p>
        </p:txBody>
      </p:sp>
      <p:pic>
        <p:nvPicPr>
          <p:cNvPr id="4" name="Picture 3"/>
          <p:cNvPicPr>
            <a:picLocks noChangeAspect="1"/>
          </p:cNvPicPr>
          <p:nvPr/>
        </p:nvPicPr>
        <p:blipFill rotWithShape="1">
          <a:blip r:embed="rId3"/>
          <a:srcRect t="10588"/>
          <a:stretch/>
        </p:blipFill>
        <p:spPr>
          <a:xfrm>
            <a:off x="6986196" y="153799"/>
            <a:ext cx="4718678" cy="6400601"/>
          </a:xfrm>
          <a:prstGeom prst="rect">
            <a:avLst/>
          </a:prstGeom>
        </p:spPr>
      </p:pic>
      <p:sp>
        <p:nvSpPr>
          <p:cNvPr id="6" name="TextBox 5"/>
          <p:cNvSpPr txBox="1"/>
          <p:nvPr/>
        </p:nvSpPr>
        <p:spPr>
          <a:xfrm>
            <a:off x="379654" y="377276"/>
            <a:ext cx="4954346" cy="830997"/>
          </a:xfrm>
          <a:prstGeom prst="rect">
            <a:avLst/>
          </a:prstGeom>
          <a:noFill/>
        </p:spPr>
        <p:txBody>
          <a:bodyPr wrap="square" rtlCol="0">
            <a:spAutoFit/>
          </a:bodyPr>
          <a:lstStyle/>
          <a:p>
            <a:pPr lvl="0"/>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sz="2400" dirty="0">
                <a:solidFill>
                  <a:prstClr val="black"/>
                </a:solidFill>
                <a:latin typeface="Adobe Heiti Std R" panose="020B0400000000000000" pitchFamily="34" charset="-128"/>
                <a:ea typeface="Adobe Heiti Std R" panose="020B0400000000000000" pitchFamily="34" charset="-128"/>
              </a:rPr>
              <a:t>Day 1</a:t>
            </a:r>
          </a:p>
        </p:txBody>
      </p:sp>
    </p:spTree>
    <p:extLst>
      <p:ext uri="{BB962C8B-B14F-4D97-AF65-F5344CB8AC3E}">
        <p14:creationId xmlns:p14="http://schemas.microsoft.com/office/powerpoint/2010/main" val="3223303016"/>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rotWithShape="1">
          <a:blip r:embed="rId3">
            <a:alphaModFix/>
          </a:blip>
          <a:srcRect/>
          <a:stretch/>
        </p:blipFill>
        <p:spPr>
          <a:xfrm>
            <a:off x="1524000" y="106775"/>
            <a:ext cx="762000" cy="6447300"/>
          </a:xfrm>
          <a:prstGeom prst="rect">
            <a:avLst/>
          </a:prstGeom>
          <a:noFill/>
          <a:ln>
            <a:noFill/>
          </a:ln>
        </p:spPr>
      </p:pic>
      <p:sp>
        <p:nvSpPr>
          <p:cNvPr id="478" name="Shape 47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365760" y="268941"/>
            <a:ext cx="3516692" cy="707886"/>
          </a:xfrm>
          <a:prstGeom prst="rect">
            <a:avLst/>
          </a:prstGeom>
          <a:noFill/>
        </p:spPr>
        <p:txBody>
          <a:bodyPr wrap="square" rtlCol="0">
            <a:spAutoFit/>
          </a:bodyPr>
          <a:lstStyle/>
          <a:p>
            <a:r>
              <a:rPr lang="en-US" sz="2000" b="1" dirty="0">
                <a:solidFill>
                  <a:prstClr val="black"/>
                </a:solidFill>
                <a:latin typeface="Adobe Heiti Std R" panose="020B0400000000000000" pitchFamily="34" charset="-128"/>
                <a:ea typeface="Adobe Heiti Std R" panose="020B0400000000000000" pitchFamily="34" charset="-128"/>
              </a:rPr>
              <a:t>Connecting Evidence to Claim </a:t>
            </a:r>
            <a:r>
              <a:rPr lang="en-US" sz="2000" b="1" dirty="0"/>
              <a:t>Day 5</a:t>
            </a:r>
          </a:p>
        </p:txBody>
      </p:sp>
      <p:sp>
        <p:nvSpPr>
          <p:cNvPr id="4" name="Rectangle 3"/>
          <p:cNvSpPr/>
          <p:nvPr/>
        </p:nvSpPr>
        <p:spPr>
          <a:xfrm>
            <a:off x="365761" y="976827"/>
            <a:ext cx="11551420" cy="4552015"/>
          </a:xfrm>
          <a:prstGeom prst="rect">
            <a:avLst/>
          </a:prstGeom>
        </p:spPr>
        <p:txBody>
          <a:bodyPr wrap="square">
            <a:spAutoFit/>
          </a:bodyPr>
          <a:lstStyle/>
          <a:p>
            <a:pPr lvl="1">
              <a:lnSpc>
                <a:spcPct val="115000"/>
              </a:lnSpc>
              <a:buClr>
                <a:schemeClr val="dk1"/>
              </a:buClr>
              <a:buSzPct val="25000"/>
            </a:pPr>
            <a:r>
              <a:rPr lang="en-US" sz="2800" b="1" dirty="0">
                <a:solidFill>
                  <a:schemeClr val="dk1"/>
                </a:solidFill>
                <a:latin typeface="Century Schoolbook" panose="02040604050505020304" pitchFamily="18" charset="0"/>
                <a:ea typeface="Calibri"/>
                <a:cs typeface="Calibri"/>
                <a:sym typeface="Calibri"/>
              </a:rPr>
              <a:t>Let’s Practice </a:t>
            </a:r>
            <a:r>
              <a:rPr lang="en-US" sz="2800" b="1" i="1" dirty="0">
                <a:solidFill>
                  <a:schemeClr val="dk1"/>
                </a:solidFill>
                <a:latin typeface="Century Schoolbook" panose="02040604050505020304" pitchFamily="18" charset="0"/>
                <a:ea typeface="Calibri"/>
                <a:cs typeface="Calibri"/>
                <a:sym typeface="Calibri"/>
              </a:rPr>
              <a:t>Authorizing</a:t>
            </a:r>
          </a:p>
          <a:p>
            <a:pPr lvl="1">
              <a:lnSpc>
                <a:spcPct val="115000"/>
              </a:lnSpc>
              <a:buClr>
                <a:schemeClr val="dk1"/>
              </a:buClr>
              <a:buSzPct val="25000"/>
            </a:pPr>
            <a:endParaRPr lang="en-US" sz="2800" b="1" dirty="0">
              <a:solidFill>
                <a:schemeClr val="dk1"/>
              </a:solidFill>
              <a:latin typeface="Century Schoolbook" panose="02040604050505020304" pitchFamily="18" charset="0"/>
              <a:ea typeface="Calibri"/>
              <a:cs typeface="Calibri"/>
              <a:sym typeface="Calibri"/>
            </a:endParaRPr>
          </a:p>
          <a:p>
            <a:pPr lvl="1">
              <a:lnSpc>
                <a:spcPct val="115000"/>
              </a:lnSpc>
              <a:buClr>
                <a:schemeClr val="dk1"/>
              </a:buClr>
              <a:buSzPct val="25000"/>
            </a:pPr>
            <a:r>
              <a:rPr lang="en-US" sz="2800" b="1" dirty="0">
                <a:solidFill>
                  <a:schemeClr val="dk1"/>
                </a:solidFill>
                <a:latin typeface="Century Schoolbook" panose="02040604050505020304" pitchFamily="18" charset="0"/>
                <a:ea typeface="Calibri"/>
                <a:cs typeface="Calibri"/>
                <a:sym typeface="Calibri"/>
              </a:rPr>
              <a:t>Review your text set on Zoos. Select 2-3 pieces of compelling evidence—</a:t>
            </a:r>
            <a:r>
              <a:rPr lang="en-US" sz="2800" b="1" i="1" dirty="0">
                <a:solidFill>
                  <a:schemeClr val="dk1"/>
                </a:solidFill>
                <a:latin typeface="Century Schoolbook" panose="02040604050505020304" pitchFamily="18" charset="0"/>
                <a:ea typeface="Calibri"/>
                <a:cs typeface="Calibri"/>
                <a:sym typeface="Calibri"/>
              </a:rPr>
              <a:t>EVIDENCE</a:t>
            </a:r>
            <a:r>
              <a:rPr lang="en-US" sz="2800" b="1" dirty="0">
                <a:solidFill>
                  <a:schemeClr val="dk1"/>
                </a:solidFill>
                <a:latin typeface="Century Schoolbook" panose="02040604050505020304" pitchFamily="18" charset="0"/>
                <a:ea typeface="Calibri"/>
                <a:cs typeface="Calibri"/>
                <a:sym typeface="Calibri"/>
              </a:rPr>
              <a:t> </a:t>
            </a:r>
            <a:r>
              <a:rPr lang="en-US" sz="2800" b="1" i="1" dirty="0">
                <a:solidFill>
                  <a:schemeClr val="dk1"/>
                </a:solidFill>
                <a:latin typeface="Century Schoolbook" panose="02040604050505020304" pitchFamily="18" charset="0"/>
                <a:ea typeface="Calibri"/>
                <a:cs typeface="Calibri"/>
                <a:sym typeface="Calibri"/>
              </a:rPr>
              <a:t>THAT WILL SUPPORT YOUR CLAIM—</a:t>
            </a:r>
            <a:r>
              <a:rPr lang="en-US" sz="2800" b="1" dirty="0">
                <a:solidFill>
                  <a:schemeClr val="dk1"/>
                </a:solidFill>
                <a:latin typeface="Century Schoolbook" panose="02040604050505020304" pitchFamily="18" charset="0"/>
                <a:ea typeface="Calibri"/>
                <a:cs typeface="Calibri"/>
                <a:sym typeface="Calibri"/>
              </a:rPr>
              <a:t>in</a:t>
            </a:r>
            <a:r>
              <a:rPr lang="en-US" sz="2800" b="1" i="1" dirty="0">
                <a:solidFill>
                  <a:schemeClr val="dk1"/>
                </a:solidFill>
                <a:latin typeface="Century Schoolbook" panose="02040604050505020304" pitchFamily="18" charset="0"/>
                <a:ea typeface="Calibri"/>
                <a:cs typeface="Calibri"/>
                <a:sym typeface="Calibri"/>
              </a:rPr>
              <a:t> </a:t>
            </a:r>
            <a:r>
              <a:rPr lang="en-US" sz="2800" b="1" dirty="0">
                <a:solidFill>
                  <a:schemeClr val="dk1"/>
                </a:solidFill>
                <a:latin typeface="Century Schoolbook" panose="02040604050505020304" pitchFamily="18" charset="0"/>
                <a:ea typeface="Calibri"/>
                <a:cs typeface="Calibri"/>
                <a:sym typeface="Calibri"/>
              </a:rPr>
              <a:t>which the source is clearly identified.</a:t>
            </a:r>
          </a:p>
          <a:p>
            <a:pPr lvl="1">
              <a:lnSpc>
                <a:spcPct val="115000"/>
              </a:lnSpc>
              <a:buClr>
                <a:srgbClr val="000000"/>
              </a:buClr>
            </a:pPr>
            <a:endParaRPr lang="en-US" sz="2800" b="1" dirty="0">
              <a:solidFill>
                <a:schemeClr val="lt1"/>
              </a:solidFill>
              <a:latin typeface="Century Schoolbook" panose="02040604050505020304" pitchFamily="18" charset="0"/>
              <a:ea typeface="Calibri"/>
              <a:cs typeface="Calibri"/>
              <a:sym typeface="Calibri"/>
            </a:endParaRPr>
          </a:p>
          <a:p>
            <a:pPr lvl="1">
              <a:lnSpc>
                <a:spcPct val="115000"/>
              </a:lnSpc>
              <a:buClr>
                <a:schemeClr val="dk1"/>
              </a:buClr>
              <a:buSzPct val="25000"/>
            </a:pPr>
            <a:r>
              <a:rPr lang="en-US" sz="2800" b="1" dirty="0">
                <a:solidFill>
                  <a:schemeClr val="dk1"/>
                </a:solidFill>
                <a:latin typeface="Century Schoolbook" panose="02040604050505020304" pitchFamily="18" charset="0"/>
                <a:ea typeface="Calibri"/>
                <a:cs typeface="Calibri"/>
                <a:sym typeface="Calibri"/>
              </a:rPr>
              <a:t>Think:  Is the source reputable? Why? In what ways is this person or agency an “expert”? How can I use this information  to support my claim?</a:t>
            </a:r>
          </a:p>
        </p:txBody>
      </p:sp>
      <p:pic>
        <p:nvPicPr>
          <p:cNvPr id="5" name="Picture 4"/>
          <p:cNvPicPr>
            <a:picLocks noChangeAspect="1"/>
          </p:cNvPicPr>
          <p:nvPr/>
        </p:nvPicPr>
        <p:blipFill>
          <a:blip r:embed="rId4"/>
          <a:stretch>
            <a:fillRect/>
          </a:stretch>
        </p:blipFill>
        <p:spPr>
          <a:xfrm>
            <a:off x="8576951" y="167202"/>
            <a:ext cx="2828925" cy="1619250"/>
          </a:xfrm>
          <a:prstGeom prst="rect">
            <a:avLst/>
          </a:prstGeom>
        </p:spPr>
      </p:pic>
      <p:pic>
        <p:nvPicPr>
          <p:cNvPr id="6" name="Picture 5"/>
          <p:cNvPicPr>
            <a:picLocks noChangeAspect="1"/>
          </p:cNvPicPr>
          <p:nvPr/>
        </p:nvPicPr>
        <p:blipFill>
          <a:blip r:embed="rId5"/>
          <a:stretch>
            <a:fillRect/>
          </a:stretch>
        </p:blipFill>
        <p:spPr>
          <a:xfrm>
            <a:off x="8576951" y="5001500"/>
            <a:ext cx="2933700" cy="1552575"/>
          </a:xfrm>
          <a:prstGeom prst="rect">
            <a:avLst/>
          </a:prstGeom>
        </p:spPr>
      </p:pic>
    </p:spTree>
    <p:extLst>
      <p:ext uri="{BB962C8B-B14F-4D97-AF65-F5344CB8AC3E}">
        <p14:creationId xmlns:p14="http://schemas.microsoft.com/office/powerpoint/2010/main" val="933307666"/>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Shape 484"/>
          <p:cNvSpPr/>
          <p:nvPr/>
        </p:nvSpPr>
        <p:spPr>
          <a:xfrm>
            <a:off x="2091922" y="457200"/>
            <a:ext cx="8700996" cy="1200329"/>
          </a:xfrm>
          <a:prstGeom prst="rect">
            <a:avLst/>
          </a:prstGeom>
          <a:noFill/>
          <a:ln>
            <a:noFill/>
          </a:ln>
        </p:spPr>
        <p:txBody>
          <a:bodyPr lIns="91425" tIns="45700" rIns="91425" bIns="45700" anchor="t" anchorCtr="0">
            <a:noAutofit/>
          </a:bodyPr>
          <a:lstStyle/>
          <a:p>
            <a:pPr>
              <a:buClr>
                <a:schemeClr val="dk1"/>
              </a:buClr>
              <a:buSzPct val="25000"/>
            </a:pPr>
            <a:r>
              <a:rPr lang="en-US" sz="3600" b="1" dirty="0">
                <a:solidFill>
                  <a:schemeClr val="dk1"/>
                </a:solidFill>
                <a:latin typeface="Calibri"/>
                <a:ea typeface="Calibri"/>
                <a:cs typeface="Calibri"/>
                <a:sym typeface="Calibri"/>
              </a:rPr>
              <a:t>Try it:  </a:t>
            </a:r>
            <a:r>
              <a:rPr lang="en-US" sz="3600" b="1" i="1" dirty="0">
                <a:solidFill>
                  <a:schemeClr val="dk1"/>
                </a:solidFill>
                <a:latin typeface="Calibri"/>
                <a:ea typeface="Calibri"/>
                <a:cs typeface="Calibri"/>
                <a:sym typeface="Calibri"/>
              </a:rPr>
              <a:t>Authorizing with Evidence that </a:t>
            </a:r>
          </a:p>
          <a:p>
            <a:pPr>
              <a:buClr>
                <a:schemeClr val="dk1"/>
              </a:buClr>
              <a:buSzPct val="25000"/>
            </a:pPr>
            <a:r>
              <a:rPr lang="en-US" sz="3600" b="1" i="1" dirty="0">
                <a:solidFill>
                  <a:schemeClr val="dk1"/>
                </a:solidFill>
                <a:latin typeface="Calibri"/>
                <a:ea typeface="Calibri"/>
                <a:cs typeface="Calibri"/>
                <a:sym typeface="Calibri"/>
              </a:rPr>
              <a:t>             Supports YOUR </a:t>
            </a:r>
            <a:r>
              <a:rPr lang="en-US" sz="3600" b="1" i="1" dirty="0" smtClean="0">
                <a:solidFill>
                  <a:schemeClr val="dk1"/>
                </a:solidFill>
                <a:latin typeface="Calibri"/>
                <a:ea typeface="Calibri"/>
                <a:cs typeface="Calibri"/>
                <a:sym typeface="Calibri"/>
              </a:rPr>
              <a:t>Claim About Zoos</a:t>
            </a:r>
            <a:endParaRPr lang="en-US" sz="3600" b="1" i="1" dirty="0">
              <a:solidFill>
                <a:schemeClr val="dk1"/>
              </a:solidFill>
              <a:latin typeface="Calibri"/>
              <a:ea typeface="Calibri"/>
              <a:cs typeface="Calibri"/>
              <a:sym typeface="Calibri"/>
            </a:endParaRPr>
          </a:p>
        </p:txBody>
      </p:sp>
      <p:sp>
        <p:nvSpPr>
          <p:cNvPr id="485" name="Shape 485"/>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344245" y="268941"/>
            <a:ext cx="1301675" cy="369332"/>
          </a:xfrm>
          <a:prstGeom prst="rect">
            <a:avLst/>
          </a:prstGeom>
          <a:noFill/>
        </p:spPr>
        <p:txBody>
          <a:bodyPr wrap="square" rtlCol="0">
            <a:spAutoFit/>
          </a:bodyPr>
          <a:lstStyle/>
          <a:p>
            <a:r>
              <a:rPr lang="en-US" dirty="0" smtClean="0"/>
              <a:t>Day 5</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444" r="-1500" b="19778"/>
          <a:stretch/>
        </p:blipFill>
        <p:spPr>
          <a:xfrm>
            <a:off x="1302440" y="1729449"/>
            <a:ext cx="9490478" cy="4753031"/>
          </a:xfrm>
          <a:prstGeom prst="rect">
            <a:avLst/>
          </a:prstGeom>
        </p:spPr>
      </p:pic>
    </p:spTree>
    <p:extLst>
      <p:ext uri="{BB962C8B-B14F-4D97-AF65-F5344CB8AC3E}">
        <p14:creationId xmlns:p14="http://schemas.microsoft.com/office/powerpoint/2010/main" val="2549173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p:nvPr/>
        </p:nvSpPr>
        <p:spPr>
          <a:xfrm>
            <a:off x="734518" y="2046350"/>
            <a:ext cx="5475782" cy="2672037"/>
          </a:xfrm>
          <a:prstGeom prst="rect">
            <a:avLst/>
          </a:prstGeom>
          <a:noFill/>
          <a:ln>
            <a:noFill/>
          </a:ln>
        </p:spPr>
        <p:txBody>
          <a:bodyPr lIns="91425" tIns="45700" rIns="91425" bIns="45700" anchor="t" anchorCtr="0">
            <a:noAutofit/>
          </a:bodyPr>
          <a:lstStyle/>
          <a:p>
            <a:pPr>
              <a:buClr>
                <a:schemeClr val="dk1"/>
              </a:buClr>
              <a:buSzPct val="25000"/>
            </a:pPr>
            <a:r>
              <a:rPr lang="en-US" sz="3600" b="1" u="sng" dirty="0">
                <a:solidFill>
                  <a:schemeClr val="dk1"/>
                </a:solidFill>
                <a:latin typeface="AR CENA" panose="02000000000000000000" pitchFamily="2" charset="0"/>
                <a:ea typeface="Arial"/>
                <a:cs typeface="Arial"/>
                <a:sym typeface="Arial"/>
              </a:rPr>
              <a:t>Illustrating</a:t>
            </a:r>
            <a:r>
              <a:rPr lang="en-US" sz="3600" dirty="0">
                <a:solidFill>
                  <a:schemeClr val="dk1"/>
                </a:solidFill>
                <a:latin typeface="AR CENA" panose="02000000000000000000" pitchFamily="2" charset="0"/>
                <a:ea typeface="Arial"/>
                <a:cs typeface="Arial"/>
                <a:sym typeface="Arial"/>
              </a:rPr>
              <a:t>:  </a:t>
            </a:r>
            <a:endParaRPr sz="3600" dirty="0">
              <a:solidFill>
                <a:schemeClr val="dk1"/>
              </a:solidFill>
              <a:latin typeface="AR CENA" panose="02000000000000000000" pitchFamily="2" charset="0"/>
              <a:ea typeface="Arial"/>
              <a:cs typeface="Arial"/>
              <a:sym typeface="Arial"/>
            </a:endParaRPr>
          </a:p>
          <a:p>
            <a:pPr>
              <a:buClr>
                <a:schemeClr val="dk1"/>
              </a:buClr>
              <a:buSzPct val="25000"/>
            </a:pPr>
            <a:r>
              <a:rPr lang="en-US" sz="3600" dirty="0">
                <a:solidFill>
                  <a:schemeClr val="dk1"/>
                </a:solidFill>
                <a:latin typeface="AR CENA" panose="02000000000000000000" pitchFamily="2" charset="0"/>
                <a:ea typeface="Arial"/>
                <a:cs typeface="Arial"/>
                <a:sym typeface="Arial"/>
              </a:rPr>
              <a:t>Using </a:t>
            </a:r>
            <a:r>
              <a:rPr lang="en-US" sz="3600" i="1" dirty="0">
                <a:solidFill>
                  <a:schemeClr val="dk1"/>
                </a:solidFill>
                <a:latin typeface="AR CENA" panose="02000000000000000000" pitchFamily="2" charset="0"/>
                <a:ea typeface="Arial"/>
                <a:cs typeface="Arial"/>
                <a:sym typeface="Arial"/>
              </a:rPr>
              <a:t>specific examples </a:t>
            </a:r>
            <a:r>
              <a:rPr lang="en-US" sz="3600" dirty="0">
                <a:solidFill>
                  <a:schemeClr val="dk1"/>
                </a:solidFill>
                <a:latin typeface="AR CENA" panose="02000000000000000000" pitchFamily="2" charset="0"/>
                <a:ea typeface="Arial"/>
                <a:cs typeface="Arial"/>
                <a:sym typeface="Arial"/>
              </a:rPr>
              <a:t>from the text </a:t>
            </a:r>
            <a:r>
              <a:rPr lang="en-US" sz="3600" i="1" dirty="0">
                <a:solidFill>
                  <a:schemeClr val="dk1"/>
                </a:solidFill>
                <a:latin typeface="AR CENA" panose="02000000000000000000" pitchFamily="2" charset="0"/>
                <a:ea typeface="Arial"/>
                <a:cs typeface="Arial"/>
                <a:sym typeface="Arial"/>
              </a:rPr>
              <a:t>to support the claim</a:t>
            </a:r>
            <a:r>
              <a:rPr lang="en-US" sz="3200" dirty="0">
                <a:solidFill>
                  <a:schemeClr val="dk1"/>
                </a:solidFill>
                <a:latin typeface="Arial"/>
                <a:ea typeface="Arial"/>
                <a:cs typeface="Arial"/>
                <a:sym typeface="Arial"/>
              </a:rPr>
              <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 </a:t>
            </a:r>
            <a:br>
              <a:rPr lang="en-US" sz="3200" dirty="0">
                <a:solidFill>
                  <a:schemeClr val="dk1"/>
                </a:solidFill>
                <a:latin typeface="Arial"/>
                <a:ea typeface="Arial"/>
                <a:cs typeface="Arial"/>
                <a:sym typeface="Arial"/>
              </a:rPr>
            </a:b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r>
              <a:rPr lang="en-US" dirty="0">
                <a:solidFill>
                  <a:schemeClr val="dk1"/>
                </a:solidFill>
                <a:latin typeface="Arial"/>
                <a:ea typeface="Arial"/>
                <a:cs typeface="Arial"/>
                <a:sym typeface="Arial"/>
              </a:rPr>
              <a:t> </a:t>
            </a:r>
          </a:p>
        </p:txBody>
      </p:sp>
      <p:sp>
        <p:nvSpPr>
          <p:cNvPr id="208" name="Shape 208"/>
          <p:cNvSpPr txBox="1"/>
          <p:nvPr/>
        </p:nvSpPr>
        <p:spPr>
          <a:xfrm>
            <a:off x="3505200" y="762001"/>
            <a:ext cx="5410200" cy="1323439"/>
          </a:xfrm>
          <a:prstGeom prst="rect">
            <a:avLst/>
          </a:prstGeom>
          <a:noFill/>
          <a:ln>
            <a:noFill/>
          </a:ln>
        </p:spPr>
        <p:txBody>
          <a:bodyPr lIns="91425" tIns="45700" rIns="91425" bIns="45700" anchor="t" anchorCtr="0">
            <a:noAutofit/>
          </a:bodyPr>
          <a:lstStyle/>
          <a:p>
            <a:pPr>
              <a:buClr>
                <a:schemeClr val="dk1"/>
              </a:buClr>
              <a:buSzPct val="25000"/>
            </a:pPr>
            <a:r>
              <a:rPr lang="en-US" sz="4000" b="1">
                <a:solidFill>
                  <a:schemeClr val="dk1"/>
                </a:solidFill>
                <a:latin typeface="Calibri"/>
                <a:ea typeface="Calibri"/>
                <a:cs typeface="Calibri"/>
                <a:sym typeface="Calibri"/>
              </a:rPr>
              <a:t>What will we do when we are…</a:t>
            </a:r>
          </a:p>
        </p:txBody>
      </p:sp>
      <p:sp>
        <p:nvSpPr>
          <p:cNvPr id="209" name="Shape 209"/>
          <p:cNvSpPr txBox="1"/>
          <p:nvPr/>
        </p:nvSpPr>
        <p:spPr>
          <a:xfrm rot="-1356887">
            <a:off x="2209800" y="1219201"/>
            <a:ext cx="762000" cy="584775"/>
          </a:xfrm>
          <a:prstGeom prst="rect">
            <a:avLst/>
          </a:prstGeom>
          <a:noFill/>
          <a:ln>
            <a:noFill/>
          </a:ln>
        </p:spPr>
        <p:txBody>
          <a:bodyPr lIns="91425" tIns="45700" rIns="91425" bIns="45700" anchor="t" anchorCtr="0">
            <a:noAutofit/>
          </a:bodyPr>
          <a:lstStyle/>
          <a:p>
            <a:pPr>
              <a:buClr>
                <a:schemeClr val="dk1"/>
              </a:buClr>
              <a:buSzPct val="25000"/>
            </a:pPr>
            <a:r>
              <a:rPr lang="en-US" sz="3200" b="1">
                <a:solidFill>
                  <a:schemeClr val="dk1"/>
                </a:solidFill>
                <a:latin typeface="Calibri"/>
                <a:ea typeface="Calibri"/>
                <a:cs typeface="Calibri"/>
                <a:sym typeface="Calibri"/>
              </a:rPr>
              <a:t>???</a:t>
            </a:r>
          </a:p>
        </p:txBody>
      </p:sp>
      <p:sp>
        <p:nvSpPr>
          <p:cNvPr id="210" name="Shape 210"/>
          <p:cNvSpPr txBox="1"/>
          <p:nvPr/>
        </p:nvSpPr>
        <p:spPr>
          <a:xfrm rot="1754097">
            <a:off x="8998537" y="1131329"/>
            <a:ext cx="761999" cy="584774"/>
          </a:xfrm>
          <a:prstGeom prst="rect">
            <a:avLst/>
          </a:prstGeom>
          <a:noFill/>
          <a:ln>
            <a:noFill/>
          </a:ln>
        </p:spPr>
        <p:txBody>
          <a:bodyPr lIns="91425" tIns="45700" rIns="91425" bIns="45700" anchor="t" anchorCtr="0">
            <a:noAutofit/>
          </a:bodyPr>
          <a:lstStyle/>
          <a:p>
            <a:pPr>
              <a:buClr>
                <a:schemeClr val="dk1"/>
              </a:buClr>
              <a:buSzPct val="25000"/>
            </a:pPr>
            <a:r>
              <a:rPr lang="en-US" sz="3200" b="1">
                <a:solidFill>
                  <a:schemeClr val="dk1"/>
                </a:solidFill>
                <a:latin typeface="Calibri"/>
                <a:ea typeface="Calibri"/>
                <a:cs typeface="Calibri"/>
                <a:sym typeface="Calibri"/>
              </a:rPr>
              <a:t>???</a:t>
            </a:r>
          </a:p>
        </p:txBody>
      </p:sp>
      <p:sp>
        <p:nvSpPr>
          <p:cNvPr id="212" name="Shape 212"/>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2" name="TextBox 1"/>
          <p:cNvSpPr txBox="1"/>
          <p:nvPr/>
        </p:nvSpPr>
        <p:spPr>
          <a:xfrm>
            <a:off x="182880" y="268941"/>
            <a:ext cx="3429750" cy="707886"/>
          </a:xfrm>
          <a:prstGeom prst="rect">
            <a:avLst/>
          </a:prstGeom>
          <a:noFill/>
        </p:spPr>
        <p:txBody>
          <a:bodyPr wrap="square" rtlCol="0">
            <a:spAutoFit/>
          </a:bodyPr>
          <a:lstStyle/>
          <a:p>
            <a:r>
              <a:rPr lang="en-US" sz="2000" b="1" dirty="0">
                <a:solidFill>
                  <a:prstClr val="black"/>
                </a:solidFill>
                <a:latin typeface="Adobe Heiti Std R" panose="020B0400000000000000" pitchFamily="34" charset="-128"/>
                <a:ea typeface="Adobe Heiti Std R" panose="020B0400000000000000" pitchFamily="34" charset="-128"/>
              </a:rPr>
              <a:t>Connecting Evidence to Claim </a:t>
            </a:r>
            <a:r>
              <a:rPr lang="en-US" sz="2000" b="1" dirty="0"/>
              <a:t>Day </a:t>
            </a:r>
            <a:r>
              <a:rPr lang="en-US" sz="2000" b="1" dirty="0" smtClean="0"/>
              <a:t>6</a:t>
            </a:r>
            <a:endParaRPr lang="en-US" sz="2000" b="1" dirty="0"/>
          </a:p>
        </p:txBody>
      </p:sp>
      <p:pic>
        <p:nvPicPr>
          <p:cNvPr id="3" name="Picture 2"/>
          <p:cNvPicPr>
            <a:picLocks noChangeAspect="1"/>
          </p:cNvPicPr>
          <p:nvPr/>
        </p:nvPicPr>
        <p:blipFill>
          <a:blip r:embed="rId3"/>
          <a:stretch>
            <a:fillRect/>
          </a:stretch>
        </p:blipFill>
        <p:spPr>
          <a:xfrm>
            <a:off x="6377259" y="1678898"/>
            <a:ext cx="5127568" cy="3840727"/>
          </a:xfrm>
          <a:prstGeom prst="rect">
            <a:avLst/>
          </a:prstGeom>
        </p:spPr>
      </p:pic>
      <p:pic>
        <p:nvPicPr>
          <p:cNvPr id="4" name="Picture 3"/>
          <p:cNvPicPr>
            <a:picLocks noChangeAspect="1"/>
          </p:cNvPicPr>
          <p:nvPr/>
        </p:nvPicPr>
        <p:blipFill>
          <a:blip r:embed="rId4"/>
          <a:stretch>
            <a:fillRect/>
          </a:stretch>
        </p:blipFill>
        <p:spPr>
          <a:xfrm>
            <a:off x="967057" y="5445787"/>
            <a:ext cx="10211685" cy="755970"/>
          </a:xfrm>
          <a:prstGeom prst="rect">
            <a:avLst/>
          </a:prstGeom>
        </p:spPr>
      </p:pic>
    </p:spTree>
    <p:extLst>
      <p:ext uri="{BB962C8B-B14F-4D97-AF65-F5344CB8AC3E}">
        <p14:creationId xmlns:p14="http://schemas.microsoft.com/office/powerpoint/2010/main" val="121513477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59" y="365760"/>
            <a:ext cx="3381781" cy="646331"/>
          </a:xfrm>
          <a:prstGeom prst="rect">
            <a:avLst/>
          </a:prstGeom>
          <a:noFill/>
        </p:spPr>
        <p:txBody>
          <a:bodyPr wrap="square" rtlCol="0">
            <a:spAutoFit/>
          </a:bodyPr>
          <a:lstStyle/>
          <a:p>
            <a:r>
              <a:rPr lang="en-US" dirty="0"/>
              <a:t>Connecting Evidence to Claim Day </a:t>
            </a:r>
            <a:r>
              <a:rPr lang="en-US" dirty="0" smtClean="0"/>
              <a:t>6</a:t>
            </a:r>
            <a:endParaRPr lang="en-US" dirty="0"/>
          </a:p>
        </p:txBody>
      </p:sp>
      <p:sp>
        <p:nvSpPr>
          <p:cNvPr id="5" name="TextBox 4"/>
          <p:cNvSpPr txBox="1"/>
          <p:nvPr/>
        </p:nvSpPr>
        <p:spPr>
          <a:xfrm>
            <a:off x="1611441" y="1012091"/>
            <a:ext cx="9930985" cy="1200329"/>
          </a:xfrm>
          <a:prstGeom prst="rect">
            <a:avLst/>
          </a:prstGeom>
          <a:noFill/>
        </p:spPr>
        <p:txBody>
          <a:bodyPr wrap="square" rtlCol="0">
            <a:spAutoFit/>
          </a:bodyPr>
          <a:lstStyle/>
          <a:p>
            <a:pPr>
              <a:buClr>
                <a:schemeClr val="dk1"/>
              </a:buClr>
              <a:buSzPct val="25000"/>
            </a:pPr>
            <a:r>
              <a:rPr lang="en-US" sz="3600" b="1" dirty="0">
                <a:solidFill>
                  <a:schemeClr val="dk1"/>
                </a:solidFill>
                <a:latin typeface="Calibri" panose="020F0502020204030204" pitchFamily="34" charset="0"/>
                <a:ea typeface="Calibri"/>
                <a:cs typeface="Calibri"/>
                <a:sym typeface="Calibri"/>
              </a:rPr>
              <a:t>Try it:  </a:t>
            </a:r>
            <a:r>
              <a:rPr lang="en-US" sz="3600" b="1" i="1" dirty="0" smtClean="0">
                <a:solidFill>
                  <a:schemeClr val="dk1"/>
                </a:solidFill>
                <a:latin typeface="Calibri" panose="020F0502020204030204" pitchFamily="34" charset="0"/>
                <a:ea typeface="Calibri"/>
                <a:cs typeface="Calibri"/>
                <a:sym typeface="Calibri"/>
              </a:rPr>
              <a:t>Illustrating </a:t>
            </a:r>
            <a:r>
              <a:rPr lang="en-US" sz="3600" b="1" i="1" dirty="0">
                <a:solidFill>
                  <a:schemeClr val="dk1"/>
                </a:solidFill>
                <a:latin typeface="Calibri" panose="020F0502020204030204" pitchFamily="34" charset="0"/>
                <a:ea typeface="Calibri"/>
                <a:cs typeface="Calibri"/>
                <a:sym typeface="Calibri"/>
              </a:rPr>
              <a:t>with Evidence that </a:t>
            </a:r>
          </a:p>
          <a:p>
            <a:pPr>
              <a:buClr>
                <a:schemeClr val="dk1"/>
              </a:buClr>
              <a:buSzPct val="25000"/>
            </a:pPr>
            <a:r>
              <a:rPr lang="en-US" sz="3600" b="1" i="1" dirty="0">
                <a:solidFill>
                  <a:schemeClr val="dk1"/>
                </a:solidFill>
                <a:latin typeface="Calibri" panose="020F0502020204030204" pitchFamily="34" charset="0"/>
                <a:ea typeface="Calibri"/>
                <a:cs typeface="Calibri"/>
                <a:sym typeface="Calibri"/>
              </a:rPr>
              <a:t>             Supports YOUR </a:t>
            </a:r>
            <a:r>
              <a:rPr lang="en-US" sz="3600" b="1" i="1" dirty="0" smtClean="0">
                <a:solidFill>
                  <a:schemeClr val="dk1"/>
                </a:solidFill>
                <a:latin typeface="Calibri" panose="020F0502020204030204" pitchFamily="34" charset="0"/>
                <a:ea typeface="Calibri"/>
                <a:cs typeface="Calibri"/>
                <a:sym typeface="Calibri"/>
              </a:rPr>
              <a:t>Claim about Zoos</a:t>
            </a:r>
            <a:endParaRPr lang="en-US" sz="3600" b="1" i="1" dirty="0">
              <a:solidFill>
                <a:schemeClr val="dk1"/>
              </a:solidFill>
              <a:latin typeface="Calibri" panose="020F0502020204030204" pitchFamily="34" charset="0"/>
              <a:ea typeface="Calibri"/>
              <a:cs typeface="Calibri"/>
              <a:sym typeface="Calibri"/>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6889" r="-1833"/>
          <a:stretch/>
        </p:blipFill>
        <p:spPr>
          <a:xfrm>
            <a:off x="1493520" y="2362200"/>
            <a:ext cx="9311640" cy="4328160"/>
          </a:xfrm>
          <a:prstGeom prst="rect">
            <a:avLst/>
          </a:prstGeom>
        </p:spPr>
      </p:pic>
    </p:spTree>
    <p:extLst>
      <p:ext uri="{BB962C8B-B14F-4D97-AF65-F5344CB8AC3E}">
        <p14:creationId xmlns:p14="http://schemas.microsoft.com/office/powerpoint/2010/main" val="44746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857230" y="485993"/>
            <a:ext cx="7886699" cy="1325562"/>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US" b="1">
                <a:solidFill>
                  <a:schemeClr val="dk1"/>
                </a:solidFill>
                <a:latin typeface="Calibri"/>
                <a:ea typeface="Calibri"/>
                <a:cs typeface="Calibri"/>
                <a:sym typeface="Calibri"/>
              </a:rPr>
              <a:t>Countering Moves </a:t>
            </a:r>
          </a:p>
        </p:txBody>
      </p:sp>
      <p:sp>
        <p:nvSpPr>
          <p:cNvPr id="239" name="Shape 239"/>
          <p:cNvSpPr txBox="1">
            <a:spLocks noGrp="1"/>
          </p:cNvSpPr>
          <p:nvPr>
            <p:ph type="ftr" sz="quarter" idx="11"/>
          </p:nvPr>
        </p:nvSpPr>
        <p:spPr>
          <a:xfrm>
            <a:off x="4552950" y="6356352"/>
            <a:ext cx="3086100" cy="365125"/>
          </a:xfrm>
          <a:prstGeom prst="rect">
            <a:avLst/>
          </a:prstGeom>
          <a:noFill/>
          <a:ln>
            <a:noFill/>
          </a:ln>
        </p:spPr>
        <p:txBody>
          <a:bodyPr vert="horz" lIns="91425" tIns="45700" rIns="91425" bIns="45700" rtlCol="0" anchor="ctr" anchorCtr="0">
            <a:noAutofit/>
          </a:bodyPr>
          <a:lstStyle/>
          <a:p>
            <a:pPr>
              <a:buSzPct val="25000"/>
            </a:pPr>
            <a:r>
              <a:rPr lang="en-US" dirty="0" err="1">
                <a:solidFill>
                  <a:srgbClr val="888888"/>
                </a:solidFill>
                <a:latin typeface="Calibri"/>
                <a:ea typeface="Calibri"/>
                <a:cs typeface="Calibri"/>
                <a:sym typeface="Calibri"/>
              </a:rPr>
              <a:t>Leeanne</a:t>
            </a:r>
            <a:r>
              <a:rPr lang="en-US" dirty="0">
                <a:solidFill>
                  <a:srgbClr val="888888"/>
                </a:solidFill>
                <a:latin typeface="Calibri"/>
                <a:ea typeface="Calibri"/>
                <a:cs typeface="Calibri"/>
                <a:sym typeface="Calibri"/>
              </a:rPr>
              <a:t> </a:t>
            </a:r>
            <a:r>
              <a:rPr lang="en-US" dirty="0" err="1">
                <a:solidFill>
                  <a:srgbClr val="888888"/>
                </a:solidFill>
                <a:latin typeface="Calibri"/>
                <a:ea typeface="Calibri"/>
                <a:cs typeface="Calibri"/>
                <a:sym typeface="Calibri"/>
              </a:rPr>
              <a:t>Bordelon</a:t>
            </a:r>
            <a:r>
              <a:rPr lang="en-US" dirty="0">
                <a:solidFill>
                  <a:srgbClr val="888888"/>
                </a:solidFill>
                <a:latin typeface="Calibri"/>
                <a:ea typeface="Calibri"/>
                <a:cs typeface="Calibri"/>
                <a:sym typeface="Calibri"/>
              </a:rPr>
              <a:t>, NSU Writing Project, 2014</a:t>
            </a:r>
          </a:p>
        </p:txBody>
      </p:sp>
      <p:sp>
        <p:nvSpPr>
          <p:cNvPr id="237" name="Shape 237"/>
          <p:cNvSpPr txBox="1"/>
          <p:nvPr/>
        </p:nvSpPr>
        <p:spPr>
          <a:xfrm>
            <a:off x="449705" y="1556722"/>
            <a:ext cx="11527436" cy="1636183"/>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3600" dirty="0">
                <a:solidFill>
                  <a:schemeClr val="dk1"/>
                </a:solidFill>
                <a:latin typeface="Calibri"/>
                <a:ea typeface="Calibri"/>
                <a:cs typeface="Calibri"/>
                <a:sym typeface="Calibri"/>
              </a:rPr>
              <a:t>When students “push back” against the text in some way. They might disagree with it, challenge something it says, or interpret it differently than the author does. </a:t>
            </a:r>
          </a:p>
          <a:p>
            <a:pPr marL="228600" indent="-50800">
              <a:lnSpc>
                <a:spcPct val="90000"/>
              </a:lnSpc>
              <a:spcBef>
                <a:spcPts val="1000"/>
              </a:spcBef>
              <a:buClr>
                <a:schemeClr val="dk1"/>
              </a:buClr>
            </a:pPr>
            <a:endParaRPr sz="2800" dirty="0">
              <a:solidFill>
                <a:schemeClr val="dk1"/>
              </a:solidFill>
              <a:latin typeface="Calibri"/>
              <a:ea typeface="Calibri"/>
              <a:cs typeface="Calibri"/>
              <a:sym typeface="Calibri"/>
            </a:endParaRPr>
          </a:p>
          <a:p>
            <a:pPr>
              <a:lnSpc>
                <a:spcPct val="90000"/>
              </a:lnSpc>
              <a:spcBef>
                <a:spcPts val="1000"/>
              </a:spcBef>
              <a:buClr>
                <a:schemeClr val="dk1"/>
              </a:buClr>
            </a:pPr>
            <a:endParaRPr sz="2800" dirty="0">
              <a:solidFill>
                <a:schemeClr val="dk1"/>
              </a:solidFill>
              <a:latin typeface="Calibri"/>
              <a:ea typeface="Calibri"/>
              <a:cs typeface="Calibri"/>
              <a:sym typeface="Calibri"/>
            </a:endParaRPr>
          </a:p>
        </p:txBody>
      </p:sp>
      <p:sp>
        <p:nvSpPr>
          <p:cNvPr id="7" name="TextBox 6"/>
          <p:cNvSpPr txBox="1"/>
          <p:nvPr/>
        </p:nvSpPr>
        <p:spPr>
          <a:xfrm>
            <a:off x="449705" y="175372"/>
            <a:ext cx="4491054" cy="707886"/>
          </a:xfrm>
          <a:prstGeom prst="rect">
            <a:avLst/>
          </a:prstGeom>
          <a:noFill/>
        </p:spPr>
        <p:txBody>
          <a:bodyPr wrap="square" rtlCol="0">
            <a:spAutoFit/>
          </a:bodyPr>
          <a:lstStyle/>
          <a:p>
            <a:r>
              <a:rPr lang="en-US" sz="2000" b="1" dirty="0">
                <a:solidFill>
                  <a:schemeClr val="bg1"/>
                </a:solidFill>
              </a:rPr>
              <a:t>Connecting Evidence to Claim Day </a:t>
            </a:r>
            <a:r>
              <a:rPr lang="en-US" sz="2000" b="1" dirty="0" smtClean="0">
                <a:solidFill>
                  <a:schemeClr val="bg1"/>
                </a:solidFill>
              </a:rPr>
              <a:t>6</a:t>
            </a:r>
            <a:endParaRPr lang="en-US" sz="2000" b="1" dirty="0">
              <a:solidFill>
                <a:schemeClr val="bg1"/>
              </a:solidFill>
            </a:endParaRPr>
          </a:p>
        </p:txBody>
      </p:sp>
      <p:pic>
        <p:nvPicPr>
          <p:cNvPr id="4" name="Picture 3"/>
          <p:cNvPicPr>
            <a:picLocks noChangeAspect="1"/>
          </p:cNvPicPr>
          <p:nvPr/>
        </p:nvPicPr>
        <p:blipFill>
          <a:blip r:embed="rId3"/>
          <a:stretch>
            <a:fillRect/>
          </a:stretch>
        </p:blipFill>
        <p:spPr>
          <a:xfrm>
            <a:off x="3140823" y="3228404"/>
            <a:ext cx="5082916" cy="3127948"/>
          </a:xfrm>
          <a:prstGeom prst="rect">
            <a:avLst/>
          </a:prstGeom>
        </p:spPr>
      </p:pic>
    </p:spTree>
    <p:extLst>
      <p:ext uri="{BB962C8B-B14F-4D97-AF65-F5344CB8AC3E}">
        <p14:creationId xmlns:p14="http://schemas.microsoft.com/office/powerpoint/2010/main" val="285248779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59" y="365760"/>
            <a:ext cx="3381781" cy="646331"/>
          </a:xfrm>
          <a:prstGeom prst="rect">
            <a:avLst/>
          </a:prstGeom>
          <a:noFill/>
        </p:spPr>
        <p:txBody>
          <a:bodyPr wrap="square" rtlCol="0">
            <a:spAutoFit/>
          </a:bodyPr>
          <a:lstStyle/>
          <a:p>
            <a:r>
              <a:rPr lang="en-US" dirty="0"/>
              <a:t>Connecting Evidence to Claim Day 7</a:t>
            </a:r>
          </a:p>
        </p:txBody>
      </p:sp>
      <p:sp>
        <p:nvSpPr>
          <p:cNvPr id="5" name="TextBox 4"/>
          <p:cNvSpPr txBox="1"/>
          <p:nvPr/>
        </p:nvSpPr>
        <p:spPr>
          <a:xfrm>
            <a:off x="1873771" y="877180"/>
            <a:ext cx="9833547" cy="1200329"/>
          </a:xfrm>
          <a:prstGeom prst="rect">
            <a:avLst/>
          </a:prstGeom>
          <a:noFill/>
        </p:spPr>
        <p:txBody>
          <a:bodyPr wrap="square" rtlCol="0">
            <a:spAutoFit/>
          </a:bodyPr>
          <a:lstStyle/>
          <a:p>
            <a:pPr algn="ctr">
              <a:buClr>
                <a:schemeClr val="dk1"/>
              </a:buClr>
              <a:buSzPct val="25000"/>
            </a:pPr>
            <a:r>
              <a:rPr lang="en-US" sz="3600" b="1" dirty="0">
                <a:solidFill>
                  <a:schemeClr val="dk1"/>
                </a:solidFill>
                <a:latin typeface="Calibri" panose="020F0502020204030204" pitchFamily="34" charset="0"/>
                <a:ea typeface="Calibri"/>
                <a:cs typeface="Calibri"/>
                <a:sym typeface="Calibri"/>
              </a:rPr>
              <a:t>Try it:  </a:t>
            </a:r>
            <a:r>
              <a:rPr lang="en-US" sz="3600" b="1" i="1" dirty="0" smtClean="0">
                <a:solidFill>
                  <a:schemeClr val="dk1"/>
                </a:solidFill>
                <a:latin typeface="Calibri" panose="020F0502020204030204" pitchFamily="34" charset="0"/>
                <a:ea typeface="Calibri"/>
                <a:cs typeface="Calibri"/>
                <a:sym typeface="Calibri"/>
              </a:rPr>
              <a:t>Countering the Opposition of Your Claim About Zoos</a:t>
            </a:r>
            <a:endParaRPr lang="en-US" sz="3600" b="1" i="1" dirty="0">
              <a:solidFill>
                <a:schemeClr val="dk1"/>
              </a:solidFill>
              <a:latin typeface="Calibri" panose="020F0502020204030204" pitchFamily="34" charset="0"/>
              <a:ea typeface="Calibri"/>
              <a:cs typeface="Calibri"/>
              <a:sym typeface="Calibri"/>
            </a:endParaRPr>
          </a:p>
        </p:txBody>
      </p:sp>
      <p:pic>
        <p:nvPicPr>
          <p:cNvPr id="2" name="Picture 1"/>
          <p:cNvPicPr>
            <a:picLocks noChangeAspect="1"/>
          </p:cNvPicPr>
          <p:nvPr/>
        </p:nvPicPr>
        <p:blipFill>
          <a:blip r:embed="rId3"/>
          <a:stretch>
            <a:fillRect/>
          </a:stretch>
        </p:blipFill>
        <p:spPr>
          <a:xfrm>
            <a:off x="365759" y="2599549"/>
            <a:ext cx="11596392" cy="4409600"/>
          </a:xfrm>
          <a:prstGeom prst="rect">
            <a:avLst/>
          </a:prstGeom>
        </p:spPr>
      </p:pic>
      <p:sp>
        <p:nvSpPr>
          <p:cNvPr id="6" name="TextBox 5"/>
          <p:cNvSpPr txBox="1"/>
          <p:nvPr/>
        </p:nvSpPr>
        <p:spPr>
          <a:xfrm>
            <a:off x="1057556" y="1815309"/>
            <a:ext cx="2996283" cy="523220"/>
          </a:xfrm>
          <a:prstGeom prst="rect">
            <a:avLst/>
          </a:prstGeom>
          <a:noFill/>
        </p:spPr>
        <p:txBody>
          <a:bodyPr wrap="square" rtlCol="0">
            <a:spAutoFit/>
          </a:bodyPr>
          <a:lstStyle/>
          <a:p>
            <a:r>
              <a:rPr lang="en-US" sz="2800" b="1" dirty="0" smtClean="0">
                <a:solidFill>
                  <a:schemeClr val="bg1"/>
                </a:solidFill>
              </a:rPr>
              <a:t>Countering</a:t>
            </a:r>
            <a:endParaRPr lang="en-US" sz="2800" b="1" dirty="0">
              <a:solidFill>
                <a:schemeClr val="bg1"/>
              </a:solidFill>
            </a:endParaRPr>
          </a:p>
        </p:txBody>
      </p:sp>
    </p:spTree>
    <p:extLst>
      <p:ext uri="{BB962C8B-B14F-4D97-AF65-F5344CB8AC3E}">
        <p14:creationId xmlns:p14="http://schemas.microsoft.com/office/powerpoint/2010/main" val="2532445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13" y="106680"/>
            <a:ext cx="11722307" cy="3867462"/>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700" b="1" dirty="0" smtClean="0">
                <a:solidFill>
                  <a:schemeClr val="bg1"/>
                </a:solidFill>
              </a:rPr>
              <a:t>Final Writing Task—Put it all together</a:t>
            </a:r>
            <a:r>
              <a:rPr lang="en-US" sz="2700" dirty="0" smtClean="0">
                <a:solidFill>
                  <a:schemeClr val="bg1"/>
                </a:solidFill>
              </a:rPr>
              <a:t>: </a:t>
            </a:r>
            <a:br>
              <a:rPr lang="en-US" sz="2700" dirty="0" smtClean="0">
                <a:solidFill>
                  <a:schemeClr val="bg1"/>
                </a:solidFill>
              </a:rPr>
            </a:br>
            <a:r>
              <a:rPr lang="en-US" sz="2700" cap="none" dirty="0" smtClean="0">
                <a:solidFill>
                  <a:schemeClr val="bg1"/>
                </a:solidFill>
                <a:latin typeface="Adobe Heiti Std R" panose="020B0400000000000000" pitchFamily="34" charset="-128"/>
                <a:ea typeface="Adobe Heiti Std R" panose="020B0400000000000000" pitchFamily="34" charset="-128"/>
              </a:rPr>
              <a:t>Students Will Be Able To Bring All Of The Information Together In An Organization Of Their Choosing To Create The Essay. </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Essays Must Include:</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A Clear Debatable And Defendable Claim, </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2 Pieces Of Illustrating Evidence, </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Pieces Of Authorizing Evidence, </a:t>
            </a:r>
            <a:br>
              <a:rPr lang="en-US" sz="2700" cap="none" dirty="0" smtClean="0">
                <a:solidFill>
                  <a:schemeClr val="bg1"/>
                </a:solidFill>
                <a:latin typeface="Adobe Heiti Std R" panose="020B0400000000000000" pitchFamily="34" charset="-128"/>
                <a:ea typeface="Adobe Heiti Std R" panose="020B0400000000000000" pitchFamily="34" charset="-128"/>
              </a:rPr>
            </a:br>
            <a:r>
              <a:rPr lang="en-US" sz="2700" cap="none" dirty="0" smtClean="0">
                <a:solidFill>
                  <a:schemeClr val="bg1"/>
                </a:solidFill>
                <a:latin typeface="Adobe Heiti Std R" panose="020B0400000000000000" pitchFamily="34" charset="-128"/>
                <a:ea typeface="Adobe Heiti Std R" panose="020B0400000000000000" pitchFamily="34" charset="-128"/>
              </a:rPr>
              <a:t>And 1 Counter.</a:t>
            </a:r>
            <a:endParaRPr lang="en-US" sz="2700" cap="none" dirty="0">
              <a:solidFill>
                <a:schemeClr val="bg1"/>
              </a:solidFill>
              <a:latin typeface="Adobe Heiti Std R" panose="020B0400000000000000" pitchFamily="34" charset="-128"/>
              <a:ea typeface="Adobe Heiti Std R" panose="020B0400000000000000" pitchFamily="34" charset="-128"/>
            </a:endParaRPr>
          </a:p>
        </p:txBody>
      </p:sp>
      <p:sp>
        <p:nvSpPr>
          <p:cNvPr id="3" name="TextBox 2"/>
          <p:cNvSpPr txBox="1"/>
          <p:nvPr/>
        </p:nvSpPr>
        <p:spPr>
          <a:xfrm>
            <a:off x="290456" y="268941"/>
            <a:ext cx="1506071" cy="369332"/>
          </a:xfrm>
          <a:prstGeom prst="rect">
            <a:avLst/>
          </a:prstGeom>
          <a:noFill/>
        </p:spPr>
        <p:txBody>
          <a:bodyPr wrap="square" rtlCol="0">
            <a:spAutoFit/>
          </a:bodyPr>
          <a:lstStyle/>
          <a:p>
            <a:r>
              <a:rPr lang="en-US" dirty="0" smtClean="0"/>
              <a:t>Day 8 </a:t>
            </a:r>
            <a:endParaRPr lang="en-US" dirty="0"/>
          </a:p>
        </p:txBody>
      </p:sp>
      <p:sp>
        <p:nvSpPr>
          <p:cNvPr id="4" name="TextBox 3"/>
          <p:cNvSpPr txBox="1"/>
          <p:nvPr/>
        </p:nvSpPr>
        <p:spPr>
          <a:xfrm>
            <a:off x="473013" y="3974142"/>
            <a:ext cx="11432175" cy="2677656"/>
          </a:xfrm>
          <a:prstGeom prst="rect">
            <a:avLst/>
          </a:prstGeom>
          <a:noFill/>
        </p:spPr>
        <p:txBody>
          <a:bodyPr wrap="square" rtlCol="0">
            <a:spAutoFit/>
          </a:bodyPr>
          <a:lstStyle/>
          <a:p>
            <a:r>
              <a:rPr lang="en-US" sz="2400" b="1" dirty="0">
                <a:solidFill>
                  <a:schemeClr val="bg1"/>
                </a:solidFill>
              </a:rPr>
              <a:t>In order to answer this question…keep in mind that you are trying to persuade your audience to believe the same thing about zoos that you believe!</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What organization structure will you use to compose your essay? So, think about what information should come first, what’s next, what’s connected in the same paragraph together, etc.</a:t>
            </a:r>
            <a:endParaRPr lang="en-US" sz="2400" dirty="0">
              <a:solidFill>
                <a:schemeClr val="bg1"/>
              </a:solidFill>
            </a:endParaRPr>
          </a:p>
        </p:txBody>
      </p:sp>
    </p:spTree>
    <p:extLst>
      <p:ext uri="{BB962C8B-B14F-4D97-AF65-F5344CB8AC3E}">
        <p14:creationId xmlns:p14="http://schemas.microsoft.com/office/powerpoint/2010/main" val="15528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258184"/>
            <a:ext cx="1516828" cy="369332"/>
          </a:xfrm>
          <a:prstGeom prst="rect">
            <a:avLst/>
          </a:prstGeom>
          <a:noFill/>
        </p:spPr>
        <p:txBody>
          <a:bodyPr wrap="square" rtlCol="0">
            <a:spAutoFit/>
          </a:bodyPr>
          <a:lstStyle/>
          <a:p>
            <a:r>
              <a:rPr lang="en-US" dirty="0" smtClean="0"/>
              <a:t>Day 8</a:t>
            </a:r>
            <a:endParaRPr lang="en-US" dirty="0"/>
          </a:p>
        </p:txBody>
      </p:sp>
      <p:sp>
        <p:nvSpPr>
          <p:cNvPr id="4" name="Rectangle 3"/>
          <p:cNvSpPr/>
          <p:nvPr/>
        </p:nvSpPr>
        <p:spPr>
          <a:xfrm>
            <a:off x="809470" y="627516"/>
            <a:ext cx="6175946" cy="5632311"/>
          </a:xfrm>
          <a:prstGeom prst="rect">
            <a:avLst/>
          </a:prstGeom>
        </p:spPr>
        <p:txBody>
          <a:bodyPr wrap="square">
            <a:spAutoFit/>
          </a:bodyPr>
          <a:lstStyle/>
          <a:p>
            <a:r>
              <a:rPr lang="en-US" sz="2400" b="1" dirty="0">
                <a:solidFill>
                  <a:schemeClr val="bg1"/>
                </a:solidFill>
              </a:rPr>
              <a:t>Do Now:</a:t>
            </a:r>
            <a:br>
              <a:rPr lang="en-US" sz="2400" b="1" dirty="0">
                <a:solidFill>
                  <a:schemeClr val="bg1"/>
                </a:solidFill>
              </a:rPr>
            </a:br>
            <a:r>
              <a:rPr lang="en-US" sz="2400" b="1" dirty="0">
                <a:solidFill>
                  <a:schemeClr val="bg1"/>
                </a:solidFill>
              </a:rPr>
              <a:t>No matter what kind of essay you’re working on, some elements of essay structure stay constant: COPY THESE NOTES BELOW NOW!</a:t>
            </a:r>
            <a:br>
              <a:rPr lang="en-US" sz="2400" b="1" dirty="0">
                <a:solidFill>
                  <a:schemeClr val="bg1"/>
                </a:solidFill>
              </a:rPr>
            </a:br>
            <a:r>
              <a:rPr lang="en-US" sz="2400" b="1" dirty="0">
                <a:solidFill>
                  <a:schemeClr val="bg1"/>
                </a:solidFill>
              </a:rPr>
              <a:t>1. Introduction paragraph:</a:t>
            </a:r>
            <a:br>
              <a:rPr lang="en-US" sz="2400" b="1" dirty="0">
                <a:solidFill>
                  <a:schemeClr val="bg1"/>
                </a:solidFill>
              </a:rPr>
            </a:br>
            <a:r>
              <a:rPr lang="en-US" sz="2400" b="1" dirty="0">
                <a:solidFill>
                  <a:schemeClr val="bg1"/>
                </a:solidFill>
              </a:rPr>
              <a:t>-background info</a:t>
            </a:r>
            <a:br>
              <a:rPr lang="en-US" sz="2400" b="1" dirty="0">
                <a:solidFill>
                  <a:schemeClr val="bg1"/>
                </a:solidFill>
              </a:rPr>
            </a:br>
            <a:r>
              <a:rPr lang="en-US" sz="2400" b="1" dirty="0">
                <a:solidFill>
                  <a:schemeClr val="bg1"/>
                </a:solidFill>
              </a:rPr>
              <a:t>-claim</a:t>
            </a:r>
            <a:br>
              <a:rPr lang="en-US" sz="2400" b="1" dirty="0">
                <a:solidFill>
                  <a:schemeClr val="bg1"/>
                </a:solidFill>
              </a:rPr>
            </a:br>
            <a:r>
              <a:rPr lang="en-US" sz="2400" b="1" dirty="0">
                <a:solidFill>
                  <a:schemeClr val="bg1"/>
                </a:solidFill>
              </a:rPr>
              <a:t>2. Body paragraph(s):</a:t>
            </a:r>
            <a:br>
              <a:rPr lang="en-US" sz="2400" b="1" dirty="0">
                <a:solidFill>
                  <a:schemeClr val="bg1"/>
                </a:solidFill>
              </a:rPr>
            </a:br>
            <a:r>
              <a:rPr lang="en-US" sz="2400" b="1" dirty="0">
                <a:solidFill>
                  <a:schemeClr val="bg1"/>
                </a:solidFill>
              </a:rPr>
              <a:t>-topic sentence</a:t>
            </a:r>
            <a:br>
              <a:rPr lang="en-US" sz="2400" b="1" dirty="0">
                <a:solidFill>
                  <a:schemeClr val="bg1"/>
                </a:solidFill>
              </a:rPr>
            </a:br>
            <a:r>
              <a:rPr lang="en-US" sz="2400" b="1" dirty="0">
                <a:solidFill>
                  <a:schemeClr val="bg1"/>
                </a:solidFill>
              </a:rPr>
              <a:t>-evidence</a:t>
            </a:r>
            <a:br>
              <a:rPr lang="en-US" sz="2400" b="1" dirty="0">
                <a:solidFill>
                  <a:schemeClr val="bg1"/>
                </a:solidFill>
              </a:rPr>
            </a:br>
            <a:r>
              <a:rPr lang="en-US" sz="2400" b="1" dirty="0">
                <a:solidFill>
                  <a:schemeClr val="bg1"/>
                </a:solidFill>
              </a:rPr>
              <a:t>-commentary</a:t>
            </a:r>
            <a:br>
              <a:rPr lang="en-US" sz="2400" b="1" dirty="0">
                <a:solidFill>
                  <a:schemeClr val="bg1"/>
                </a:solidFill>
              </a:rPr>
            </a:br>
            <a:r>
              <a:rPr lang="en-US" sz="2400" b="1" dirty="0">
                <a:solidFill>
                  <a:schemeClr val="bg1"/>
                </a:solidFill>
              </a:rPr>
              <a:t>3. Conclusion paragraph:</a:t>
            </a:r>
            <a:br>
              <a:rPr lang="en-US" sz="2400" b="1" dirty="0">
                <a:solidFill>
                  <a:schemeClr val="bg1"/>
                </a:solidFill>
              </a:rPr>
            </a:br>
            <a:r>
              <a:rPr lang="en-US" sz="2400" b="1" dirty="0">
                <a:solidFill>
                  <a:schemeClr val="bg1"/>
                </a:solidFill>
              </a:rPr>
              <a:t>-restate claim</a:t>
            </a:r>
            <a:br>
              <a:rPr lang="en-US" sz="2400" b="1" dirty="0">
                <a:solidFill>
                  <a:schemeClr val="bg1"/>
                </a:solidFill>
              </a:rPr>
            </a:br>
            <a:r>
              <a:rPr lang="en-US" sz="2400" b="1" dirty="0">
                <a:solidFill>
                  <a:schemeClr val="bg1"/>
                </a:solidFill>
              </a:rPr>
              <a:t>-answer the question: so what?</a:t>
            </a:r>
            <a:endParaRPr lang="en-US" sz="2400" dirty="0">
              <a:solidFill>
                <a:schemeClr val="bg1"/>
              </a:solidFill>
            </a:endParaRPr>
          </a:p>
        </p:txBody>
      </p:sp>
      <p:sp>
        <p:nvSpPr>
          <p:cNvPr id="6" name="TextBox 5"/>
          <p:cNvSpPr txBox="1"/>
          <p:nvPr/>
        </p:nvSpPr>
        <p:spPr>
          <a:xfrm>
            <a:off x="7450112" y="689071"/>
            <a:ext cx="4212236" cy="5509200"/>
          </a:xfrm>
          <a:prstGeom prst="rect">
            <a:avLst/>
          </a:prstGeom>
          <a:noFill/>
        </p:spPr>
        <p:txBody>
          <a:bodyPr wrap="square" rtlCol="0">
            <a:spAutoFit/>
          </a:bodyPr>
          <a:lstStyle/>
          <a:p>
            <a:pPr>
              <a:buClr>
                <a:srgbClr val="000000"/>
              </a:buClr>
            </a:pPr>
            <a:r>
              <a:rPr lang="en-US" sz="3200" b="1" dirty="0">
                <a:solidFill>
                  <a:schemeClr val="dk1"/>
                </a:solidFill>
                <a:latin typeface="Calibri"/>
                <a:ea typeface="Calibri"/>
                <a:cs typeface="Calibri"/>
                <a:sym typeface="Calibri"/>
              </a:rPr>
              <a:t>*Must be organized into paragraphs</a:t>
            </a:r>
          </a:p>
          <a:p>
            <a:pPr>
              <a:buClr>
                <a:srgbClr val="000000"/>
              </a:buClr>
            </a:pPr>
            <a:r>
              <a:rPr lang="en-US" sz="3200" b="1" dirty="0">
                <a:solidFill>
                  <a:schemeClr val="dk1"/>
                </a:solidFill>
                <a:latin typeface="Calibri"/>
                <a:ea typeface="Calibri"/>
                <a:cs typeface="Calibri"/>
                <a:sym typeface="Calibri"/>
              </a:rPr>
              <a:t>*Length- multi-paragraph </a:t>
            </a:r>
          </a:p>
          <a:p>
            <a:pPr>
              <a:buClr>
                <a:srgbClr val="000000"/>
              </a:buClr>
            </a:pPr>
            <a:r>
              <a:rPr lang="en-US" sz="3200" b="1" dirty="0">
                <a:solidFill>
                  <a:schemeClr val="dk1"/>
                </a:solidFill>
                <a:latin typeface="Calibri"/>
                <a:ea typeface="Calibri"/>
                <a:cs typeface="Calibri"/>
                <a:sym typeface="Calibri"/>
              </a:rPr>
              <a:t>*Clear defendable and debatable claim</a:t>
            </a:r>
          </a:p>
          <a:p>
            <a:pPr>
              <a:buClr>
                <a:srgbClr val="000000"/>
              </a:buClr>
            </a:pPr>
            <a:r>
              <a:rPr lang="en-US" sz="3200" b="1" u="sng" dirty="0">
                <a:solidFill>
                  <a:schemeClr val="dk1"/>
                </a:solidFill>
                <a:latin typeface="Calibri"/>
                <a:ea typeface="Calibri"/>
                <a:cs typeface="Calibri"/>
                <a:sym typeface="Calibri"/>
              </a:rPr>
              <a:t>*Evidence expectations- </a:t>
            </a:r>
          </a:p>
          <a:p>
            <a:pPr>
              <a:buClr>
                <a:srgbClr val="000000"/>
              </a:buClr>
            </a:pPr>
            <a:r>
              <a:rPr lang="en-US" sz="3200" b="1" dirty="0">
                <a:solidFill>
                  <a:schemeClr val="dk1"/>
                </a:solidFill>
                <a:latin typeface="Calibri"/>
                <a:ea typeface="Calibri"/>
                <a:cs typeface="Calibri"/>
                <a:sym typeface="Calibri"/>
              </a:rPr>
              <a:t>         2+ illustrating, </a:t>
            </a:r>
          </a:p>
          <a:p>
            <a:pPr>
              <a:buClr>
                <a:srgbClr val="000000"/>
              </a:buClr>
            </a:pPr>
            <a:r>
              <a:rPr lang="en-US" sz="3200" b="1" dirty="0">
                <a:solidFill>
                  <a:schemeClr val="dk1"/>
                </a:solidFill>
                <a:latin typeface="Calibri"/>
                <a:ea typeface="Calibri"/>
                <a:cs typeface="Calibri"/>
                <a:sym typeface="Calibri"/>
              </a:rPr>
              <a:t>	2+ authorizing </a:t>
            </a:r>
          </a:p>
          <a:p>
            <a:pPr>
              <a:buClr>
                <a:srgbClr val="000000"/>
              </a:buClr>
            </a:pPr>
            <a:r>
              <a:rPr lang="en-US" sz="3200" b="1" dirty="0">
                <a:solidFill>
                  <a:schemeClr val="dk1"/>
                </a:solidFill>
                <a:latin typeface="Calibri"/>
                <a:ea typeface="Calibri"/>
                <a:cs typeface="Calibri"/>
                <a:sym typeface="Calibri"/>
              </a:rPr>
              <a:t>         1 countering</a:t>
            </a:r>
          </a:p>
        </p:txBody>
      </p:sp>
    </p:spTree>
    <p:extLst>
      <p:ext uri="{BB962C8B-B14F-4D97-AF65-F5344CB8AC3E}">
        <p14:creationId xmlns:p14="http://schemas.microsoft.com/office/powerpoint/2010/main" val="369350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1258401"/>
            <a:ext cx="7437120" cy="4401205"/>
          </a:xfrm>
          <a:prstGeom prst="rect">
            <a:avLst/>
          </a:prstGeom>
          <a:noFill/>
        </p:spPr>
        <p:txBody>
          <a:bodyPr wrap="square" rtlCol="0">
            <a:spAutoFit/>
          </a:bodyPr>
          <a:lstStyle/>
          <a:p>
            <a:r>
              <a:rPr lang="en-US" sz="2800" dirty="0" smtClean="0"/>
              <a:t>In your Writer’s Notebook, Take notes on video, </a:t>
            </a:r>
            <a:r>
              <a:rPr lang="en-US" sz="2800" dirty="0"/>
              <a:t>what’s most important? </a:t>
            </a:r>
            <a:br>
              <a:rPr lang="en-US" sz="2800" dirty="0"/>
            </a:br>
            <a:r>
              <a:rPr lang="en-US" sz="2800" dirty="0">
                <a:hlinkClick r:id="rId3"/>
              </a:rPr>
              <a:t>https://www.youtube.com/watch?v=RHBuAOp5upU</a:t>
            </a:r>
            <a:r>
              <a:rPr lang="en-US" sz="2800" dirty="0"/>
              <a:t/>
            </a:r>
            <a:br>
              <a:rPr lang="en-US" sz="2800" dirty="0"/>
            </a:br>
            <a:r>
              <a:rPr lang="en-US" sz="2800" dirty="0"/>
              <a:t/>
            </a:r>
            <a:br>
              <a:rPr lang="en-US" sz="2800" dirty="0"/>
            </a:br>
            <a:r>
              <a:rPr lang="en-US" sz="2800" b="1" dirty="0" smtClean="0">
                <a:solidFill>
                  <a:schemeClr val="bg1"/>
                </a:solidFill>
              </a:rPr>
              <a:t>Quick Write </a:t>
            </a:r>
            <a:r>
              <a:rPr lang="en-US" sz="2800" b="1" dirty="0">
                <a:solidFill>
                  <a:schemeClr val="bg1"/>
                </a:solidFill>
              </a:rPr>
              <a:t>#3 </a:t>
            </a:r>
            <a:r>
              <a:rPr lang="en-US" sz="2800" b="1" dirty="0"/>
              <a:t>– </a:t>
            </a:r>
            <a:r>
              <a:rPr lang="en-US" sz="2800" b="1" dirty="0" smtClean="0"/>
              <a:t>In your Writer’s Notebook write for 5 minutes about your reaction to the video.  Thoughts? Feelings? Opinions?</a:t>
            </a:r>
            <a:r>
              <a:rPr lang="en-US" sz="2800" dirty="0"/>
              <a:t/>
            </a:r>
            <a:br>
              <a:rPr lang="en-US" sz="2800" dirty="0"/>
            </a:br>
            <a:r>
              <a:rPr lang="en-US" sz="2800" dirty="0"/>
              <a:t/>
            </a:r>
            <a:br>
              <a:rPr lang="en-US" sz="2800" dirty="0"/>
            </a:br>
            <a:r>
              <a:rPr lang="en-US" sz="2800" dirty="0"/>
              <a:t>Turn &amp; Talk</a:t>
            </a:r>
          </a:p>
        </p:txBody>
      </p:sp>
      <p:sp>
        <p:nvSpPr>
          <p:cNvPr id="6" name="TextBox 5"/>
          <p:cNvSpPr txBox="1"/>
          <p:nvPr/>
        </p:nvSpPr>
        <p:spPr>
          <a:xfrm>
            <a:off x="792480" y="472440"/>
            <a:ext cx="4602480" cy="646331"/>
          </a:xfrm>
          <a:prstGeom prst="rect">
            <a:avLst/>
          </a:prstGeom>
          <a:noFill/>
        </p:spPr>
        <p:txBody>
          <a:bodyPr wrap="square" rtlCol="0">
            <a:spAutoFit/>
          </a:bodyPr>
          <a:lstStyle/>
          <a:p>
            <a:pPr lvl="0"/>
            <a:r>
              <a:rPr lang="en-US">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a:solidFill>
                  <a:prstClr val="black"/>
                </a:solidFill>
                <a:latin typeface="Adobe Heiti Std R" panose="020B0400000000000000" pitchFamily="34" charset="-128"/>
                <a:ea typeface="Adobe Heiti Std R" panose="020B0400000000000000" pitchFamily="34" charset="-128"/>
              </a:rPr>
              <a:t>Day 1</a:t>
            </a:r>
            <a:endParaRPr lang="en-US" dirty="0">
              <a:solidFill>
                <a:prstClr val="black"/>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a:blip r:embed="rId4"/>
          <a:stretch>
            <a:fillRect/>
          </a:stretch>
        </p:blipFill>
        <p:spPr>
          <a:xfrm>
            <a:off x="8631555" y="1524000"/>
            <a:ext cx="2898770" cy="3870008"/>
          </a:xfrm>
          <a:prstGeom prst="rect">
            <a:avLst/>
          </a:prstGeom>
        </p:spPr>
      </p:pic>
    </p:spTree>
    <p:extLst>
      <p:ext uri="{BB962C8B-B14F-4D97-AF65-F5344CB8AC3E}">
        <p14:creationId xmlns:p14="http://schemas.microsoft.com/office/powerpoint/2010/main" val="399959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1173480"/>
            <a:ext cx="7132319" cy="5684520"/>
          </a:xfrm>
          <a:prstGeom prst="rect">
            <a:avLst/>
          </a:prstGeom>
          <a:noFill/>
          <a:ln>
            <a:noFill/>
          </a:ln>
        </p:spPr>
        <p:txBody>
          <a:bodyPr vert="horz" lIns="91425" tIns="45700" rIns="91425" bIns="45700" rtlCol="0" anchor="b" anchorCtr="0">
            <a:noAutofit/>
          </a:bodyPr>
          <a:lstStyle/>
          <a:p>
            <a:pPr marL="742950" lvl="1" indent="-285750" algn="l">
              <a:buClr>
                <a:srgbClr val="000000"/>
              </a:buClr>
              <a:buSzPct val="25000"/>
            </a:pPr>
            <a:r>
              <a:rPr lang="en-US" sz="2000" dirty="0">
                <a:solidFill>
                  <a:srgbClr val="000000"/>
                </a:solidFill>
                <a:latin typeface="Arial"/>
                <a:ea typeface="Arial"/>
                <a:cs typeface="Arial"/>
                <a:sym typeface="Arial"/>
              </a:rPr>
              <a:t>	</a:t>
            </a:r>
            <a:r>
              <a:rPr lang="en-US" sz="2800" b="1" dirty="0" smtClean="0">
                <a:solidFill>
                  <a:srgbClr val="002060"/>
                </a:solidFill>
                <a:latin typeface="Arial"/>
                <a:ea typeface="Arial"/>
                <a:cs typeface="Arial"/>
                <a:sym typeface="Arial"/>
              </a:rPr>
              <a:t>Illustrating </a:t>
            </a:r>
            <a:r>
              <a:rPr lang="en-US" sz="2800" dirty="0">
                <a:solidFill>
                  <a:srgbClr val="002060"/>
                </a:solidFill>
                <a:latin typeface="Arial"/>
                <a:ea typeface="Arial"/>
                <a:cs typeface="Arial"/>
                <a:sym typeface="Arial"/>
              </a:rPr>
              <a:t>| Using specific examples from the text to support the claim</a:t>
            </a:r>
            <a:br>
              <a:rPr lang="en-US" sz="2800" dirty="0">
                <a:solidFill>
                  <a:srgbClr val="002060"/>
                </a:solidFill>
                <a:latin typeface="Arial"/>
                <a:ea typeface="Arial"/>
                <a:cs typeface="Arial"/>
                <a:sym typeface="Arial"/>
              </a:rPr>
            </a:br>
            <a:r>
              <a:rPr lang="en-US" sz="2800" dirty="0">
                <a:solidFill>
                  <a:srgbClr val="002060"/>
                </a:solidFill>
                <a:latin typeface="Arial"/>
                <a:ea typeface="Arial"/>
                <a:cs typeface="Arial"/>
                <a:sym typeface="Arial"/>
              </a:rPr>
              <a:t/>
            </a:r>
            <a:br>
              <a:rPr lang="en-US" sz="2800" dirty="0">
                <a:solidFill>
                  <a:srgbClr val="002060"/>
                </a:solidFill>
                <a:latin typeface="Arial"/>
                <a:ea typeface="Arial"/>
                <a:cs typeface="Arial"/>
                <a:sym typeface="Arial"/>
              </a:rPr>
            </a:br>
            <a:r>
              <a:rPr lang="en-US" sz="2800" b="1" dirty="0">
                <a:solidFill>
                  <a:srgbClr val="002060"/>
                </a:solidFill>
                <a:latin typeface="Arial"/>
                <a:ea typeface="Arial"/>
                <a:cs typeface="Arial"/>
                <a:sym typeface="Arial"/>
              </a:rPr>
              <a:t>Authorizing</a:t>
            </a:r>
            <a:r>
              <a:rPr lang="en-US" sz="2800" dirty="0">
                <a:solidFill>
                  <a:srgbClr val="002060"/>
                </a:solidFill>
                <a:latin typeface="Arial"/>
                <a:ea typeface="Arial"/>
                <a:cs typeface="Arial"/>
                <a:sym typeface="Arial"/>
              </a:rPr>
              <a:t> | Referring to an “expert” to support the claim</a:t>
            </a:r>
            <a:br>
              <a:rPr lang="en-US" sz="2800" dirty="0">
                <a:solidFill>
                  <a:srgbClr val="002060"/>
                </a:solidFill>
                <a:latin typeface="Arial"/>
                <a:ea typeface="Arial"/>
                <a:cs typeface="Arial"/>
                <a:sym typeface="Arial"/>
              </a:rPr>
            </a:br>
            <a:r>
              <a:rPr lang="en-US" sz="2800" dirty="0">
                <a:solidFill>
                  <a:srgbClr val="002060"/>
                </a:solidFill>
                <a:latin typeface="Arial"/>
                <a:ea typeface="Arial"/>
                <a:cs typeface="Arial"/>
                <a:sym typeface="Arial"/>
              </a:rPr>
              <a:t/>
            </a:r>
            <a:br>
              <a:rPr lang="en-US" sz="2800" dirty="0">
                <a:solidFill>
                  <a:srgbClr val="002060"/>
                </a:solidFill>
                <a:latin typeface="Arial"/>
                <a:ea typeface="Arial"/>
                <a:cs typeface="Arial"/>
                <a:sym typeface="Arial"/>
              </a:rPr>
            </a:br>
            <a:r>
              <a:rPr lang="en-US" sz="2800" b="1" dirty="0">
                <a:solidFill>
                  <a:srgbClr val="002060"/>
                </a:solidFill>
                <a:latin typeface="Arial"/>
                <a:ea typeface="Arial"/>
                <a:cs typeface="Arial"/>
                <a:sym typeface="Arial"/>
              </a:rPr>
              <a:t>Countering</a:t>
            </a:r>
            <a:r>
              <a:rPr lang="en-US" sz="2800" dirty="0">
                <a:solidFill>
                  <a:srgbClr val="002060"/>
                </a:solidFill>
                <a:latin typeface="Arial"/>
                <a:ea typeface="Arial"/>
                <a:cs typeface="Arial"/>
                <a:sym typeface="Arial"/>
              </a:rPr>
              <a:t> | “Pushing back” against the text in some way (e.g., disagree with it, challenge something it says, or interpret it differently)</a:t>
            </a:r>
            <a:r>
              <a:rPr lang="en-US" sz="2000" dirty="0">
                <a:solidFill>
                  <a:srgbClr val="000000"/>
                </a:solidFill>
                <a:latin typeface="Arial"/>
                <a:ea typeface="Arial"/>
                <a:cs typeface="Arial"/>
                <a:sym typeface="Arial"/>
              </a:rPr>
              <a:t/>
            </a:r>
            <a:br>
              <a:rPr lang="en-US" sz="2000" dirty="0">
                <a:solidFill>
                  <a:srgbClr val="000000"/>
                </a:solidFill>
                <a:latin typeface="Arial"/>
                <a:ea typeface="Arial"/>
                <a:cs typeface="Arial"/>
                <a:sym typeface="Arial"/>
              </a:rPr>
            </a:br>
            <a:endParaRPr lang="en-US" sz="2000" dirty="0">
              <a:solidFill>
                <a:srgbClr val="000000"/>
              </a:solidFill>
              <a:latin typeface="Arial"/>
              <a:ea typeface="Arial"/>
              <a:cs typeface="Arial"/>
              <a:sym typeface="Arial"/>
            </a:endParaRPr>
          </a:p>
        </p:txBody>
      </p:sp>
      <p:sp>
        <p:nvSpPr>
          <p:cNvPr id="135" name="Shape 135"/>
          <p:cNvSpPr txBox="1"/>
          <p:nvPr/>
        </p:nvSpPr>
        <p:spPr>
          <a:xfrm>
            <a:off x="475128" y="1142961"/>
            <a:ext cx="10680551" cy="1257290"/>
          </a:xfrm>
          <a:prstGeom prst="rect">
            <a:avLst/>
          </a:prstGeom>
          <a:noFill/>
          <a:ln>
            <a:noFill/>
          </a:ln>
        </p:spPr>
        <p:txBody>
          <a:bodyPr lIns="91425" tIns="45700" rIns="91425" bIns="45700" anchor="t" anchorCtr="0">
            <a:noAutofit/>
          </a:bodyPr>
          <a:lstStyle/>
          <a:p>
            <a:pPr>
              <a:buClr>
                <a:schemeClr val="dk1"/>
              </a:buClr>
              <a:buSzPct val="25000"/>
            </a:pPr>
            <a:r>
              <a:rPr lang="en-US" sz="2800" b="1" dirty="0">
                <a:solidFill>
                  <a:schemeClr val="dk1"/>
                </a:solidFill>
                <a:latin typeface="Calibri"/>
                <a:ea typeface="Calibri"/>
                <a:cs typeface="Calibri"/>
                <a:sym typeface="Calibri"/>
              </a:rPr>
              <a:t>In this mini-unit, we’ll practice ways that writers use sources to develop their arguments:</a:t>
            </a:r>
          </a:p>
        </p:txBody>
      </p:sp>
      <p:sp>
        <p:nvSpPr>
          <p:cNvPr id="136" name="Shape 136"/>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2" name="TextBox 1"/>
          <p:cNvSpPr txBox="1"/>
          <p:nvPr/>
        </p:nvSpPr>
        <p:spPr>
          <a:xfrm>
            <a:off x="475129" y="316469"/>
            <a:ext cx="4584551" cy="830997"/>
          </a:xfrm>
          <a:prstGeom prst="rect">
            <a:avLst/>
          </a:prstGeom>
          <a:noFill/>
        </p:spPr>
        <p:txBody>
          <a:bodyPr wrap="square" rtlCol="0">
            <a:spAutoFit/>
          </a:bodyPr>
          <a:lstStyle/>
          <a:p>
            <a:pPr lvl="0"/>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sz="2400" dirty="0">
                <a:solidFill>
                  <a:prstClr val="black"/>
                </a:solidFill>
                <a:latin typeface="Adobe Heiti Std R" panose="020B0400000000000000" pitchFamily="34" charset="-128"/>
                <a:ea typeface="Adobe Heiti Std R" panose="020B0400000000000000" pitchFamily="34" charset="-128"/>
              </a:rPr>
              <a:t>Day 1</a:t>
            </a:r>
          </a:p>
        </p:txBody>
      </p:sp>
      <p:pic>
        <p:nvPicPr>
          <p:cNvPr id="3" name="Picture 2"/>
          <p:cNvPicPr>
            <a:picLocks noChangeAspect="1"/>
          </p:cNvPicPr>
          <p:nvPr/>
        </p:nvPicPr>
        <p:blipFill>
          <a:blip r:embed="rId3"/>
          <a:stretch>
            <a:fillRect/>
          </a:stretch>
        </p:blipFill>
        <p:spPr>
          <a:xfrm>
            <a:off x="7132320" y="1903624"/>
            <a:ext cx="4682250" cy="3515357"/>
          </a:xfrm>
          <a:prstGeom prst="rect">
            <a:avLst/>
          </a:prstGeom>
        </p:spPr>
      </p:pic>
    </p:spTree>
    <p:extLst>
      <p:ext uri="{BB962C8B-B14F-4D97-AF65-F5344CB8AC3E}">
        <p14:creationId xmlns:p14="http://schemas.microsoft.com/office/powerpoint/2010/main" val="36283120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816684" y="2358146"/>
            <a:ext cx="5629836" cy="3045622"/>
          </a:xfrm>
          <a:prstGeom prst="rect">
            <a:avLst/>
          </a:prstGeom>
          <a:noFill/>
          <a:ln>
            <a:noFill/>
          </a:ln>
        </p:spPr>
        <p:txBody>
          <a:bodyPr lIns="91425" tIns="45700" rIns="91425" bIns="45700" anchor="t" anchorCtr="0">
            <a:noAutofit/>
          </a:bodyPr>
          <a:lstStyle/>
          <a:p>
            <a:pPr marL="457200" indent="-457200">
              <a:buClr>
                <a:schemeClr val="dk1"/>
              </a:buClr>
              <a:buSzPct val="100000"/>
              <a:buFont typeface="Calibri"/>
              <a:buChar char="•"/>
            </a:pPr>
            <a:r>
              <a:rPr lang="en-US" sz="2400" b="1" dirty="0">
                <a:solidFill>
                  <a:schemeClr val="dk1"/>
                </a:solidFill>
                <a:latin typeface="Century Gothic" panose="020B0502020202020204" pitchFamily="34" charset="0"/>
                <a:ea typeface="Calibri"/>
                <a:cs typeface="Calibri"/>
                <a:sym typeface="Calibri"/>
              </a:rPr>
              <a:t>Read, annotate, &amp; discuss the text set.</a:t>
            </a:r>
          </a:p>
          <a:p>
            <a:pPr marL="457200" indent="-457200">
              <a:buClr>
                <a:schemeClr val="dk1"/>
              </a:buClr>
              <a:buSzPct val="100000"/>
              <a:buFont typeface="Calibri"/>
              <a:buChar char="•"/>
            </a:pPr>
            <a:r>
              <a:rPr lang="en-US" sz="2400" b="1" dirty="0">
                <a:solidFill>
                  <a:schemeClr val="dk1"/>
                </a:solidFill>
                <a:latin typeface="Century Gothic" panose="020B0502020202020204" pitchFamily="34" charset="0"/>
                <a:ea typeface="Calibri"/>
                <a:cs typeface="Calibri"/>
                <a:sym typeface="Calibri"/>
              </a:rPr>
              <a:t>Draft a claim related to this issue that you would like to defend.</a:t>
            </a:r>
          </a:p>
          <a:p>
            <a:pPr marL="457200" indent="-457200">
              <a:buClr>
                <a:schemeClr val="dk1"/>
              </a:buClr>
              <a:buSzPct val="100000"/>
              <a:buFont typeface="Calibri"/>
              <a:buChar char="•"/>
            </a:pPr>
            <a:r>
              <a:rPr lang="en-US" sz="2400" b="1" dirty="0">
                <a:solidFill>
                  <a:schemeClr val="dk1"/>
                </a:solidFill>
                <a:latin typeface="Century Gothic" panose="020B0502020202020204" pitchFamily="34" charset="0"/>
                <a:ea typeface="Calibri"/>
                <a:cs typeface="Calibri"/>
                <a:sym typeface="Calibri"/>
              </a:rPr>
              <a:t>Identify quotations, facts, and statistics in these articles that will help you support that claim.</a:t>
            </a:r>
          </a:p>
        </p:txBody>
      </p:sp>
      <p:sp>
        <p:nvSpPr>
          <p:cNvPr id="151" name="Shape 151"/>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2" name="TextBox 1"/>
          <p:cNvSpPr txBox="1"/>
          <p:nvPr/>
        </p:nvSpPr>
        <p:spPr>
          <a:xfrm>
            <a:off x="322729" y="376518"/>
            <a:ext cx="4706471" cy="830997"/>
          </a:xfrm>
          <a:prstGeom prst="rect">
            <a:avLst/>
          </a:prstGeom>
          <a:noFill/>
        </p:spPr>
        <p:txBody>
          <a:bodyPr wrap="square" rtlCol="0">
            <a:spAutoFit/>
          </a:bodyPr>
          <a:lstStyle/>
          <a:p>
            <a:pPr lvl="0"/>
            <a:r>
              <a:rPr lang="en-US" sz="2400"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sz="2400" dirty="0">
                <a:solidFill>
                  <a:prstClr val="black"/>
                </a:solidFill>
                <a:latin typeface="Adobe Heiti Std R" panose="020B0400000000000000" pitchFamily="34" charset="-128"/>
                <a:ea typeface="Adobe Heiti Std R" panose="020B0400000000000000" pitchFamily="34" charset="-128"/>
              </a:rPr>
              <a:t>Day </a:t>
            </a:r>
            <a:r>
              <a:rPr lang="en-US" sz="2400" dirty="0" smtClean="0">
                <a:solidFill>
                  <a:prstClr val="black"/>
                </a:solidFill>
                <a:latin typeface="Adobe Heiti Std R" panose="020B0400000000000000" pitchFamily="34" charset="-128"/>
                <a:ea typeface="Adobe Heiti Std R" panose="020B0400000000000000" pitchFamily="34" charset="-128"/>
              </a:rPr>
              <a:t>1</a:t>
            </a:r>
            <a:endParaRPr lang="en-US" sz="2400" dirty="0">
              <a:solidFill>
                <a:prstClr val="black"/>
              </a:solidFill>
              <a:latin typeface="Adobe Heiti Std R" panose="020B0400000000000000" pitchFamily="34" charset="-128"/>
              <a:ea typeface="Adobe Heiti Std R" panose="020B0400000000000000" pitchFamily="34" charset="-128"/>
            </a:endParaRPr>
          </a:p>
        </p:txBody>
      </p:sp>
      <p:pic>
        <p:nvPicPr>
          <p:cNvPr id="7" name="Picture 6"/>
          <p:cNvPicPr>
            <a:picLocks noChangeAspect="1"/>
          </p:cNvPicPr>
          <p:nvPr/>
        </p:nvPicPr>
        <p:blipFill rotWithShape="1">
          <a:blip r:embed="rId3"/>
          <a:srcRect l="18090" t="1295" r="18343" b="2457"/>
          <a:stretch/>
        </p:blipFill>
        <p:spPr>
          <a:xfrm>
            <a:off x="6964680" y="579120"/>
            <a:ext cx="3855720" cy="5669280"/>
          </a:xfrm>
          <a:prstGeom prst="rect">
            <a:avLst/>
          </a:prstGeom>
          <a:ln>
            <a:solidFill>
              <a:srgbClr val="00B050"/>
            </a:solidFill>
          </a:ln>
        </p:spPr>
      </p:pic>
    </p:spTree>
    <p:extLst>
      <p:ext uri="{BB962C8B-B14F-4D97-AF65-F5344CB8AC3E}">
        <p14:creationId xmlns:p14="http://schemas.microsoft.com/office/powerpoint/2010/main" val="216615946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893421"/>
            <a:ext cx="4221480" cy="2560320"/>
          </a:xfrm>
        </p:spPr>
        <p:txBody>
          <a:bodyPr>
            <a:normAutofit/>
          </a:bodyPr>
          <a:lstStyle/>
          <a:p>
            <a:pPr algn="ctr"/>
            <a:r>
              <a:rPr lang="en-US" sz="3600" dirty="0"/>
              <a:t>R</a:t>
            </a:r>
            <a:r>
              <a:rPr lang="en-US" sz="3600" dirty="0" smtClean="0"/>
              <a:t>ead: </a:t>
            </a:r>
            <a:r>
              <a:rPr lang="en-US" sz="3600" b="1" dirty="0" smtClean="0">
                <a:solidFill>
                  <a:srgbClr val="002060"/>
                </a:solidFill>
              </a:rPr>
              <a:t>“Should Animals Be Kept In Zoos?”</a:t>
            </a:r>
            <a:r>
              <a:rPr lang="en-US" sz="3600" b="1" dirty="0" smtClean="0"/>
              <a:t> </a:t>
            </a:r>
            <a:r>
              <a:rPr lang="en-US" sz="3200" dirty="0" smtClean="0"/>
              <a:t/>
            </a:r>
            <a:br>
              <a:rPr lang="en-US" sz="3200" dirty="0" smtClean="0"/>
            </a:br>
            <a:endParaRPr lang="en-US" sz="3200" dirty="0"/>
          </a:p>
        </p:txBody>
      </p:sp>
      <p:sp>
        <p:nvSpPr>
          <p:cNvPr id="4" name="TextBox 3"/>
          <p:cNvSpPr txBox="1"/>
          <p:nvPr/>
        </p:nvSpPr>
        <p:spPr>
          <a:xfrm>
            <a:off x="531812" y="425824"/>
            <a:ext cx="3872547"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a:t>
            </a:r>
            <a:r>
              <a:rPr lang="en-US" dirty="0" smtClean="0">
                <a:solidFill>
                  <a:prstClr val="black"/>
                </a:solidFill>
                <a:latin typeface="Adobe Heiti Std R" panose="020B0400000000000000" pitchFamily="34" charset="-128"/>
                <a:ea typeface="Adobe Heiti Std R" panose="020B0400000000000000" pitchFamily="34" charset="-128"/>
              </a:rPr>
              <a:t>2</a:t>
            </a:r>
            <a:endParaRPr lang="en-US" dirty="0">
              <a:solidFill>
                <a:prstClr val="black"/>
              </a:solidFill>
              <a:latin typeface="Adobe Heiti Std R" panose="020B0400000000000000" pitchFamily="34" charset="-128"/>
              <a:ea typeface="Adobe Heiti Std R" panose="020B0400000000000000" pitchFamily="34" charset="-128"/>
            </a:endParaRPr>
          </a:p>
        </p:txBody>
      </p:sp>
      <p:sp>
        <p:nvSpPr>
          <p:cNvPr id="5" name="TextBox 4"/>
          <p:cNvSpPr txBox="1"/>
          <p:nvPr/>
        </p:nvSpPr>
        <p:spPr>
          <a:xfrm>
            <a:off x="4570412" y="711368"/>
            <a:ext cx="7210108" cy="4924425"/>
          </a:xfrm>
          <a:prstGeom prst="rect">
            <a:avLst/>
          </a:prstGeom>
          <a:noFill/>
        </p:spPr>
        <p:txBody>
          <a:bodyPr wrap="square" rtlCol="0">
            <a:spAutoFit/>
          </a:bodyPr>
          <a:lstStyle/>
          <a:p>
            <a:pPr marL="177800" lvl="0" algn="ctr" defTabSz="457200">
              <a:spcBef>
                <a:spcPts val="1000"/>
              </a:spcBef>
              <a:buClr>
                <a:srgbClr val="A53010"/>
              </a:buClr>
            </a:pPr>
            <a:r>
              <a:rPr lang="en-US" sz="2400" b="1" dirty="0">
                <a:solidFill>
                  <a:srgbClr val="0000FF"/>
                </a:solidFill>
              </a:rPr>
              <a:t>Close Reading</a:t>
            </a:r>
            <a:endParaRPr lang="en-US" sz="2400" dirty="0">
              <a:solidFill>
                <a:prstClr val="black">
                  <a:lumMod val="75000"/>
                  <a:lumOff val="25000"/>
                </a:prstClr>
              </a:solidFill>
            </a:endParaRPr>
          </a:p>
          <a:p>
            <a:pPr marL="177800" lvl="0" defTabSz="457200">
              <a:spcBef>
                <a:spcPts val="1000"/>
              </a:spcBef>
              <a:buClr>
                <a:srgbClr val="A53010"/>
              </a:buClr>
            </a:pPr>
            <a:r>
              <a:rPr lang="en-US" sz="2400" dirty="0">
                <a:solidFill>
                  <a:prstClr val="black">
                    <a:lumMod val="75000"/>
                    <a:lumOff val="25000"/>
                  </a:prstClr>
                </a:solidFill>
              </a:rPr>
              <a:t>As you read the texts, </a:t>
            </a:r>
            <a:r>
              <a:rPr lang="en-US" sz="2400" b="1" dirty="0">
                <a:solidFill>
                  <a:srgbClr val="0000FF"/>
                </a:solidFill>
              </a:rPr>
              <a:t>look for  </a:t>
            </a:r>
          </a:p>
          <a:p>
            <a:pPr marL="342900" lvl="0" indent="-342900" defTabSz="457200">
              <a:spcBef>
                <a:spcPts val="1000"/>
              </a:spcBef>
              <a:buClr>
                <a:srgbClr val="A53010"/>
              </a:buClr>
              <a:buFont typeface="Wingdings 3" charset="2"/>
              <a:buChar char=""/>
            </a:pPr>
            <a:r>
              <a:rPr lang="en-US" sz="2400" b="1" dirty="0">
                <a:solidFill>
                  <a:prstClr val="black">
                    <a:lumMod val="75000"/>
                    <a:lumOff val="25000"/>
                  </a:prstClr>
                </a:solidFill>
              </a:rPr>
              <a:t>  Key words. </a:t>
            </a:r>
            <a:r>
              <a:rPr lang="en-US" sz="2400" b="1" dirty="0">
                <a:solidFill>
                  <a:srgbClr val="0000FF"/>
                </a:solidFill>
              </a:rPr>
              <a:t>Circle</a:t>
            </a:r>
            <a:r>
              <a:rPr lang="en-US" sz="2400" dirty="0">
                <a:solidFill>
                  <a:prstClr val="black">
                    <a:lumMod val="75000"/>
                    <a:lumOff val="25000"/>
                  </a:prstClr>
                </a:solidFill>
              </a:rPr>
              <a:t> these important words.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Claims and counterclaims </a:t>
            </a:r>
            <a:r>
              <a:rPr lang="en-US" sz="2400" b="1" dirty="0">
                <a:solidFill>
                  <a:srgbClr val="06147A"/>
                </a:solidFill>
              </a:rPr>
              <a:t>Star or mark in some way </a:t>
            </a:r>
            <a:r>
              <a:rPr lang="en-US" sz="2400" dirty="0">
                <a:solidFill>
                  <a:prstClr val="black">
                    <a:lumMod val="75000"/>
                    <a:lumOff val="25000"/>
                  </a:prstClr>
                </a:solidFill>
              </a:rPr>
              <a:t>sentences that state what the writer is trying to do in the text.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Evidence. </a:t>
            </a:r>
            <a:r>
              <a:rPr lang="en-US" sz="2400" b="1" dirty="0">
                <a:solidFill>
                  <a:srgbClr val="0000FF"/>
                </a:solidFill>
              </a:rPr>
              <a:t>Underline</a:t>
            </a:r>
            <a:r>
              <a:rPr lang="en-US" sz="2400" dirty="0">
                <a:solidFill>
                  <a:prstClr val="black">
                    <a:lumMod val="75000"/>
                    <a:lumOff val="25000"/>
                  </a:prstClr>
                </a:solidFill>
              </a:rPr>
              <a:t> important evidence. </a:t>
            </a:r>
          </a:p>
          <a:p>
            <a:pPr marL="342900" lvl="0" indent="-342900" defTabSz="457200">
              <a:spcBef>
                <a:spcPts val="1000"/>
              </a:spcBef>
              <a:buClr>
                <a:srgbClr val="A53010"/>
              </a:buClr>
              <a:buFont typeface="Wingdings 3" charset="2"/>
              <a:buChar char=""/>
            </a:pPr>
            <a:r>
              <a:rPr lang="en-US" sz="2400" dirty="0">
                <a:solidFill>
                  <a:prstClr val="black">
                    <a:lumMod val="75000"/>
                    <a:lumOff val="25000"/>
                  </a:prstClr>
                </a:solidFill>
              </a:rPr>
              <a:t>  </a:t>
            </a:r>
            <a:r>
              <a:rPr lang="en-US" sz="2400" b="1" dirty="0">
                <a:solidFill>
                  <a:prstClr val="black">
                    <a:lumMod val="75000"/>
                    <a:lumOff val="25000"/>
                  </a:prstClr>
                </a:solidFill>
              </a:rPr>
              <a:t>Author’s purpose. </a:t>
            </a:r>
            <a:r>
              <a:rPr lang="en-US" sz="2400" b="1" dirty="0">
                <a:solidFill>
                  <a:srgbClr val="0000FF"/>
                </a:solidFill>
              </a:rPr>
              <a:t>Write 1-2 sentences </a:t>
            </a:r>
            <a:r>
              <a:rPr lang="en-US" sz="2400" dirty="0">
                <a:solidFill>
                  <a:prstClr val="black">
                    <a:lumMod val="75000"/>
                    <a:lumOff val="25000"/>
                  </a:prstClr>
                </a:solidFill>
              </a:rPr>
              <a:t>at the bottom of the text that state the author’s purpose and/or major claim. </a:t>
            </a:r>
          </a:p>
          <a:p>
            <a:pPr marL="342900" lvl="0" indent="-342900" defTabSz="457200">
              <a:spcBef>
                <a:spcPts val="1000"/>
              </a:spcBef>
              <a:buClr>
                <a:srgbClr val="A53010"/>
              </a:buClr>
              <a:buFont typeface="Wingdings 3" charset="2"/>
              <a:buChar char=""/>
            </a:pPr>
            <a:r>
              <a:rPr lang="en-US" sz="2400" b="1" dirty="0">
                <a:solidFill>
                  <a:srgbClr val="002060"/>
                </a:solidFill>
              </a:rPr>
              <a:t>Write Notes in the margins of your texts!</a:t>
            </a:r>
          </a:p>
        </p:txBody>
      </p:sp>
    </p:spTree>
    <p:extLst>
      <p:ext uri="{BB962C8B-B14F-4D97-AF65-F5344CB8AC3E}">
        <p14:creationId xmlns:p14="http://schemas.microsoft.com/office/powerpoint/2010/main" val="904622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9144" y="1"/>
            <a:ext cx="4614894" cy="6554400"/>
          </a:xfrm>
          <a:prstGeom prst="rect">
            <a:avLst/>
          </a:prstGeom>
          <a:noFill/>
          <a:ln>
            <a:noFill/>
          </a:ln>
        </p:spPr>
        <p:txBody>
          <a:bodyPr vert="horz" lIns="91425" tIns="91425" rIns="91425" bIns="91425" rtlCol="0" anchor="b" anchorCtr="0">
            <a:noAutofit/>
          </a:bodyPr>
          <a:lstStyle/>
          <a:p>
            <a:pPr lvl="0" defTabSz="914400">
              <a:buClr>
                <a:prstClr val="black"/>
              </a:buClr>
              <a:buSzPct val="100000"/>
            </a:pPr>
            <a:r>
              <a:rPr lang="en-US" sz="2400" b="1" dirty="0" smtClean="0">
                <a:solidFill>
                  <a:srgbClr val="000000"/>
                </a:solidFill>
                <a:latin typeface="Bell Gothic Std Light" panose="020B0606020203020204" pitchFamily="34" charset="0"/>
                <a:ea typeface="Arial"/>
                <a:cs typeface="Arial"/>
                <a:sym typeface="Arial"/>
              </a:rPr>
              <a:t>Quick Write</a:t>
            </a:r>
            <a:r>
              <a:rPr lang="en-US" sz="2400" b="1" dirty="0" smtClean="0">
                <a:latin typeface="Bell Gothic Std Light" panose="020B0606020203020204" pitchFamily="34" charset="0"/>
              </a:rPr>
              <a:t> </a:t>
            </a:r>
            <a:r>
              <a:rPr lang="en-US" sz="2400" b="1" dirty="0">
                <a:latin typeface="Bell Gothic Std Light" panose="020B0606020203020204" pitchFamily="34" charset="0"/>
              </a:rPr>
              <a:t/>
            </a:r>
            <a:br>
              <a:rPr lang="en-US" sz="2400" b="1" dirty="0">
                <a:latin typeface="Bell Gothic Std Light" panose="020B0606020203020204" pitchFamily="34" charset="0"/>
              </a:rPr>
            </a:br>
            <a:r>
              <a:rPr lang="en-US" sz="2400" b="1" dirty="0" err="1">
                <a:solidFill>
                  <a:schemeClr val="bg1"/>
                </a:solidFill>
                <a:latin typeface="Bell Gothic Std Light" panose="020B0606020203020204" pitchFamily="34" charset="0"/>
              </a:rPr>
              <a:t>Write</a:t>
            </a:r>
            <a:r>
              <a:rPr lang="en-US" sz="2400" b="1" dirty="0">
                <a:solidFill>
                  <a:schemeClr val="bg1"/>
                </a:solidFill>
                <a:latin typeface="Bell Gothic Std Light" panose="020B0606020203020204" pitchFamily="34" charset="0"/>
              </a:rPr>
              <a:t> for 5 </a:t>
            </a:r>
            <a:r>
              <a:rPr lang="en-US" sz="2400" b="1" dirty="0" smtClean="0">
                <a:solidFill>
                  <a:schemeClr val="bg1"/>
                </a:solidFill>
                <a:latin typeface="Bell Gothic Std Light" panose="020B0606020203020204" pitchFamily="34" charset="0"/>
              </a:rPr>
              <a:t>minutes. </a:t>
            </a:r>
            <a:r>
              <a:rPr lang="en-US" sz="2400" b="1" dirty="0" smtClean="0">
                <a:latin typeface="Bell Gothic Std Light" panose="020B0606020203020204" pitchFamily="34" charset="0"/>
              </a:rPr>
              <a:t/>
            </a:r>
            <a:br>
              <a:rPr lang="en-US" sz="2400" b="1" dirty="0" smtClean="0">
                <a:latin typeface="Bell Gothic Std Light" panose="020B0606020203020204" pitchFamily="34" charset="0"/>
              </a:rPr>
            </a:br>
            <a:r>
              <a:rPr lang="en-US" sz="2400" b="1" dirty="0">
                <a:latin typeface="Bell Gothic Std Light" panose="020B0606020203020204" pitchFamily="34" charset="0"/>
              </a:rPr>
              <a:t/>
            </a:r>
            <a:br>
              <a:rPr lang="en-US" sz="2400" b="1" dirty="0">
                <a:latin typeface="Bell Gothic Std Light" panose="020B0606020203020204" pitchFamily="34" charset="0"/>
              </a:rPr>
            </a:br>
            <a:r>
              <a:rPr lang="en-US" sz="2400" b="1" dirty="0" smtClean="0">
                <a:solidFill>
                  <a:schemeClr val="bg1"/>
                </a:solidFill>
                <a:latin typeface="Bell Gothic Std Light" panose="020B0606020203020204" pitchFamily="34" charset="0"/>
              </a:rPr>
              <a:t>Create a list as long as you possibly can!</a:t>
            </a:r>
            <a:br>
              <a:rPr lang="en-US" sz="2400" b="1" dirty="0" smtClean="0">
                <a:solidFill>
                  <a:schemeClr val="bg1"/>
                </a:solidFill>
                <a:latin typeface="Bell Gothic Std Light" panose="020B0606020203020204" pitchFamily="34" charset="0"/>
              </a:rPr>
            </a:br>
            <a:r>
              <a:rPr lang="en-US" sz="2400" b="1" dirty="0">
                <a:latin typeface="Bell Gothic Std Light" panose="020B0606020203020204" pitchFamily="34" charset="0"/>
              </a:rPr>
              <a:t/>
            </a:r>
            <a:br>
              <a:rPr lang="en-US" sz="2400" b="1" dirty="0">
                <a:latin typeface="Bell Gothic Std Light" panose="020B0606020203020204" pitchFamily="34" charset="0"/>
              </a:rPr>
            </a:br>
            <a:r>
              <a:rPr lang="en-US" sz="2400" b="1" dirty="0" smtClean="0">
                <a:solidFill>
                  <a:srgbClr val="002060"/>
                </a:solidFill>
                <a:latin typeface="Bell Gothic Std Light" panose="020B0606020203020204" pitchFamily="34" charset="0"/>
              </a:rPr>
              <a:t>1. What are some potential claims about the topic of zoos?</a:t>
            </a:r>
            <a:br>
              <a:rPr lang="en-US" sz="2400" b="1" dirty="0" smtClean="0">
                <a:solidFill>
                  <a:srgbClr val="002060"/>
                </a:solidFill>
                <a:latin typeface="Bell Gothic Std Light" panose="020B0606020203020204" pitchFamily="34" charset="0"/>
              </a:rPr>
            </a:br>
            <a:r>
              <a:rPr lang="en-US" sz="2400" b="1" dirty="0" smtClean="0">
                <a:solidFill>
                  <a:srgbClr val="002060"/>
                </a:solidFill>
                <a:latin typeface="Bell Gothic Std Light" panose="020B0606020203020204" pitchFamily="34" charset="0"/>
              </a:rPr>
              <a:t/>
            </a:r>
            <a:br>
              <a:rPr lang="en-US" sz="2400" b="1" dirty="0" smtClean="0">
                <a:solidFill>
                  <a:srgbClr val="002060"/>
                </a:solidFill>
                <a:latin typeface="Bell Gothic Std Light" panose="020B0606020203020204" pitchFamily="34" charset="0"/>
              </a:rPr>
            </a:br>
            <a:r>
              <a:rPr lang="en-US" sz="2400" b="1" dirty="0" smtClean="0">
                <a:solidFill>
                  <a:schemeClr val="bg1"/>
                </a:solidFill>
                <a:latin typeface="Bell Gothic Std Light" panose="020B0606020203020204" pitchFamily="34" charset="0"/>
              </a:rPr>
              <a:t>2. </a:t>
            </a:r>
            <a:r>
              <a:rPr lang="en-US" sz="2400" cap="none" dirty="0" smtClean="0">
                <a:ln>
                  <a:noFill/>
                </a:ln>
                <a:solidFill>
                  <a:schemeClr val="bg1"/>
                </a:solidFill>
                <a:latin typeface="Bell Gothic Std Light" panose="020B0606020203020204" pitchFamily="34" charset="0"/>
                <a:ea typeface="Calibri"/>
                <a:cs typeface="Calibri"/>
                <a:sym typeface="Calibri"/>
              </a:rPr>
              <a:t>Look </a:t>
            </a:r>
            <a:r>
              <a:rPr lang="en-US" sz="2400" cap="none" dirty="0">
                <a:ln>
                  <a:noFill/>
                </a:ln>
                <a:solidFill>
                  <a:prstClr val="black"/>
                </a:solidFill>
                <a:latin typeface="Bell Gothic Std Light" panose="020B0606020203020204" pitchFamily="34" charset="0"/>
                <a:ea typeface="Calibri"/>
                <a:cs typeface="Calibri"/>
                <a:sym typeface="Calibri"/>
              </a:rPr>
              <a:t>at your annotating and create an Author’s purpose statement </a:t>
            </a:r>
            <a:r>
              <a:rPr lang="en-US" sz="2400" cap="none" dirty="0">
                <a:ln>
                  <a:noFill/>
                </a:ln>
                <a:solidFill>
                  <a:schemeClr val="accent4">
                    <a:lumMod val="60000"/>
                    <a:lumOff val="40000"/>
                  </a:schemeClr>
                </a:solidFill>
                <a:latin typeface="Bell Gothic Std Light" panose="020B0606020203020204" pitchFamily="34" charset="0"/>
                <a:ea typeface="Calibri"/>
                <a:cs typeface="Calibri"/>
                <a:sym typeface="Calibri"/>
              </a:rPr>
              <a:t>(main idea, the gist)</a:t>
            </a:r>
            <a:r>
              <a:rPr lang="en-US" sz="2400" cap="none" dirty="0">
                <a:ln>
                  <a:noFill/>
                </a:ln>
                <a:solidFill>
                  <a:srgbClr val="FF0000"/>
                </a:solidFill>
                <a:latin typeface="Bell Gothic Std Light" panose="020B0606020203020204" pitchFamily="34" charset="0"/>
                <a:ea typeface="Calibri"/>
                <a:cs typeface="Calibri"/>
                <a:sym typeface="Calibri"/>
              </a:rPr>
              <a:t> </a:t>
            </a:r>
            <a:r>
              <a:rPr lang="en-US" sz="2400" cap="none" dirty="0">
                <a:ln>
                  <a:noFill/>
                </a:ln>
                <a:solidFill>
                  <a:prstClr val="black"/>
                </a:solidFill>
                <a:latin typeface="Bell Gothic Std Light" panose="020B0606020203020204" pitchFamily="34" charset="0"/>
                <a:ea typeface="Calibri"/>
                <a:cs typeface="Calibri"/>
                <a:sym typeface="Calibri"/>
              </a:rPr>
              <a:t>in your Writer’s Notebook. </a:t>
            </a:r>
            <a:r>
              <a:rPr lang="en-US" sz="2400" b="1" cap="none" dirty="0">
                <a:ln>
                  <a:noFill/>
                </a:ln>
                <a:solidFill>
                  <a:prstClr val="black"/>
                </a:solidFill>
                <a:latin typeface="Bell Gothic Std Light" panose="020B0606020203020204" pitchFamily="34" charset="0"/>
                <a:ea typeface="Calibri"/>
                <a:cs typeface="Calibri"/>
                <a:sym typeface="Calibri"/>
              </a:rPr>
              <a:t>Ex. The main idea in this article is</a:t>
            </a:r>
            <a:r>
              <a:rPr lang="en-US" sz="2400" b="1" cap="none" dirty="0" smtClean="0">
                <a:ln>
                  <a:noFill/>
                </a:ln>
                <a:solidFill>
                  <a:prstClr val="black"/>
                </a:solidFill>
                <a:latin typeface="Bell Gothic Std Light" panose="020B0606020203020204" pitchFamily="34" charset="0"/>
                <a:ea typeface="Calibri"/>
                <a:cs typeface="Calibri"/>
                <a:sym typeface="Calibri"/>
              </a:rPr>
              <a:t>…</a:t>
            </a:r>
            <a:endParaRPr lang="en-US" sz="3600" b="1" dirty="0">
              <a:solidFill>
                <a:srgbClr val="002060"/>
              </a:solidFill>
              <a:latin typeface="Bell Gothic Std Light" panose="020B0606020203020204" pitchFamily="34" charset="0"/>
              <a:ea typeface="Arial"/>
              <a:cs typeface="Arial"/>
              <a:sym typeface="Arial"/>
            </a:endParaRPr>
          </a:p>
        </p:txBody>
      </p:sp>
      <p:sp>
        <p:nvSpPr>
          <p:cNvPr id="158" name="Shape 158"/>
          <p:cNvSpPr txBox="1"/>
          <p:nvPr/>
        </p:nvSpPr>
        <p:spPr>
          <a:xfrm>
            <a:off x="2438400" y="6554400"/>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a:solidFill>
                  <a:srgbClr val="666666"/>
                </a:solidFill>
                <a:latin typeface="Calibri"/>
                <a:ea typeface="Calibri"/>
                <a:cs typeface="Calibri"/>
                <a:sym typeface="Calibri"/>
              </a:rPr>
              <a:t>Connecting Evidence to a Claim was developed by Jean Wolph.</a:t>
            </a:r>
          </a:p>
          <a:p>
            <a:pPr>
              <a:buClr>
                <a:srgbClr val="000000"/>
              </a:buClr>
            </a:pPr>
            <a:endParaRPr sz="1000">
              <a:solidFill>
                <a:srgbClr val="000000"/>
              </a:solidFill>
              <a:latin typeface="Arial"/>
              <a:ea typeface="Arial"/>
              <a:cs typeface="Arial"/>
              <a:sym typeface="Arial"/>
            </a:endParaRPr>
          </a:p>
        </p:txBody>
      </p:sp>
      <p:sp>
        <p:nvSpPr>
          <p:cNvPr id="3" name="TextBox 2"/>
          <p:cNvSpPr txBox="1"/>
          <p:nvPr/>
        </p:nvSpPr>
        <p:spPr>
          <a:xfrm>
            <a:off x="258184" y="268941"/>
            <a:ext cx="4237616"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a:t>
            </a:r>
            <a:r>
              <a:rPr lang="en-US" dirty="0" smtClean="0">
                <a:solidFill>
                  <a:prstClr val="black"/>
                </a:solidFill>
                <a:latin typeface="Adobe Heiti Std R" panose="020B0400000000000000" pitchFamily="34" charset="-128"/>
                <a:ea typeface="Adobe Heiti Std R" panose="020B0400000000000000" pitchFamily="34" charset="-128"/>
              </a:rPr>
              <a:t>2</a:t>
            </a:r>
            <a:endParaRPr lang="en-US" dirty="0">
              <a:solidFill>
                <a:prstClr val="black"/>
              </a:solidFill>
              <a:latin typeface="Adobe Heiti Std R" panose="020B0400000000000000" pitchFamily="34" charset="-128"/>
              <a:ea typeface="Adobe Heiti Std R" panose="020B0400000000000000" pitchFamily="34" charset="-128"/>
            </a:endParaRPr>
          </a:p>
        </p:txBody>
      </p:sp>
      <p:pic>
        <p:nvPicPr>
          <p:cNvPr id="4" name="Picture 3"/>
          <p:cNvPicPr>
            <a:picLocks noChangeAspect="1"/>
          </p:cNvPicPr>
          <p:nvPr/>
        </p:nvPicPr>
        <p:blipFill rotWithShape="1">
          <a:blip r:embed="rId3"/>
          <a:srcRect t="8662" r="9098"/>
          <a:stretch/>
        </p:blipFill>
        <p:spPr>
          <a:xfrm>
            <a:off x="4934038" y="268941"/>
            <a:ext cx="2277724" cy="227931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889" t="18445" r="3482" b="13"/>
          <a:stretch/>
        </p:blipFill>
        <p:spPr>
          <a:xfrm>
            <a:off x="7505220" y="592106"/>
            <a:ext cx="4404360" cy="5592208"/>
          </a:xfrm>
          <a:prstGeom prst="rect">
            <a:avLst/>
          </a:prstGeom>
        </p:spPr>
      </p:pic>
    </p:spTree>
    <p:extLst>
      <p:ext uri="{BB962C8B-B14F-4D97-AF65-F5344CB8AC3E}">
        <p14:creationId xmlns:p14="http://schemas.microsoft.com/office/powerpoint/2010/main" val="8804783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273424" y="1012090"/>
            <a:ext cx="5746376" cy="5845907"/>
          </a:xfrm>
          <a:prstGeom prst="rect">
            <a:avLst/>
          </a:prstGeom>
          <a:noFill/>
          <a:ln>
            <a:noFill/>
          </a:ln>
        </p:spPr>
        <p:txBody>
          <a:bodyPr lIns="91425" tIns="45700" rIns="91425" bIns="45700" anchor="t" anchorCtr="0">
            <a:noAutofit/>
          </a:bodyPr>
          <a:lstStyle/>
          <a:p>
            <a:pPr marL="457200" indent="-457200">
              <a:buClr>
                <a:schemeClr val="dk1"/>
              </a:buClr>
              <a:buSzPct val="100000"/>
              <a:buFont typeface="Wingdings" panose="05000000000000000000" pitchFamily="2" charset="2"/>
              <a:buChar char="q"/>
            </a:pPr>
            <a:r>
              <a:rPr lang="en-US" sz="2800" dirty="0" smtClean="0">
                <a:solidFill>
                  <a:schemeClr val="dk1"/>
                </a:solidFill>
                <a:latin typeface="Ideal Sans Medium" pitchFamily="50" charset="0"/>
                <a:ea typeface="Calibri"/>
                <a:cs typeface="Ideal Sans Medium" pitchFamily="50" charset="0"/>
                <a:sym typeface="Calibri"/>
              </a:rPr>
              <a:t>Review by skimming and scanning the </a:t>
            </a:r>
            <a:r>
              <a:rPr lang="en-US" sz="2800" dirty="0" err="1" smtClean="0">
                <a:solidFill>
                  <a:schemeClr val="dk1"/>
                </a:solidFill>
                <a:latin typeface="Ideal Sans Medium" pitchFamily="50" charset="0"/>
                <a:ea typeface="Calibri"/>
                <a:cs typeface="Ideal Sans Medium" pitchFamily="50" charset="0"/>
                <a:sym typeface="Calibri"/>
              </a:rPr>
              <a:t>article</a:t>
            </a:r>
            <a:r>
              <a:rPr lang="en-US" sz="2800" b="1" dirty="0" err="1" smtClean="0">
                <a:solidFill>
                  <a:schemeClr val="dk1"/>
                </a:solidFill>
                <a:latin typeface="Ideal Sans Medium" pitchFamily="50" charset="0"/>
                <a:ea typeface="Calibri"/>
                <a:cs typeface="Ideal Sans Medium" pitchFamily="50" charset="0"/>
                <a:sym typeface="Calibri"/>
              </a:rPr>
              <a:t>,“Should</a:t>
            </a:r>
            <a:r>
              <a:rPr lang="en-US" sz="2800" b="1" dirty="0" smtClean="0">
                <a:solidFill>
                  <a:schemeClr val="dk1"/>
                </a:solidFill>
                <a:latin typeface="Ideal Sans Medium" pitchFamily="50" charset="0"/>
                <a:ea typeface="Calibri"/>
                <a:cs typeface="Ideal Sans Medium" pitchFamily="50" charset="0"/>
                <a:sym typeface="Calibri"/>
              </a:rPr>
              <a:t> Animals Be Kept in Zoos”</a:t>
            </a:r>
          </a:p>
          <a:p>
            <a:pPr>
              <a:buClr>
                <a:schemeClr val="dk1"/>
              </a:buClr>
              <a:buSzPct val="100000"/>
            </a:pPr>
            <a:endParaRPr lang="en-US" sz="2800" b="1" dirty="0" smtClean="0">
              <a:solidFill>
                <a:schemeClr val="dk1"/>
              </a:solidFill>
              <a:latin typeface="Ideal Sans Medium" pitchFamily="50" charset="0"/>
              <a:ea typeface="Calibri"/>
              <a:cs typeface="Ideal Sans Medium" pitchFamily="50" charset="0"/>
              <a:sym typeface="Calibri"/>
            </a:endParaRPr>
          </a:p>
          <a:p>
            <a:pPr marL="457200" indent="-457200">
              <a:buClr>
                <a:schemeClr val="dk1"/>
              </a:buClr>
              <a:buSzPct val="100000"/>
              <a:buFont typeface="Wingdings" panose="05000000000000000000" pitchFamily="2" charset="2"/>
              <a:buChar char="q"/>
            </a:pPr>
            <a:r>
              <a:rPr lang="en-US" sz="2800" dirty="0" smtClean="0">
                <a:solidFill>
                  <a:schemeClr val="dk1"/>
                </a:solidFill>
                <a:latin typeface="Ideal Sans Medium" pitchFamily="50" charset="0"/>
                <a:ea typeface="Calibri"/>
                <a:cs typeface="Ideal Sans Medium" pitchFamily="50" charset="0"/>
                <a:sym typeface="Calibri"/>
              </a:rPr>
              <a:t>Create a T-Chart in your Notebook.  On one side make a list of the claims you came up with in your Quick Write.  On the other, match up evidence from the text that would fit each claim.  </a:t>
            </a:r>
          </a:p>
          <a:p>
            <a:pPr algn="ctr">
              <a:buClr>
                <a:schemeClr val="dk1"/>
              </a:buClr>
              <a:buSzPct val="100000"/>
            </a:pPr>
            <a:r>
              <a:rPr lang="en-US" sz="2800" dirty="0" smtClean="0">
                <a:solidFill>
                  <a:srgbClr val="002060"/>
                </a:solidFill>
                <a:latin typeface="Ideal Sans Medium" pitchFamily="50" charset="0"/>
                <a:ea typeface="Calibri"/>
                <a:cs typeface="Ideal Sans Medium" pitchFamily="50" charset="0"/>
                <a:sym typeface="Calibri"/>
              </a:rPr>
              <a:t>Pick your three BEST claims! </a:t>
            </a:r>
          </a:p>
        </p:txBody>
      </p:sp>
      <p:sp>
        <p:nvSpPr>
          <p:cNvPr id="150" name="Shape 150"/>
          <p:cNvSpPr txBox="1"/>
          <p:nvPr/>
        </p:nvSpPr>
        <p:spPr>
          <a:xfrm>
            <a:off x="5029200" y="1981200"/>
            <a:ext cx="4648198" cy="707886"/>
          </a:xfrm>
          <a:prstGeom prst="rect">
            <a:avLst/>
          </a:prstGeom>
          <a:noFill/>
          <a:ln>
            <a:noFill/>
          </a:ln>
        </p:spPr>
        <p:txBody>
          <a:bodyPr lIns="91425" tIns="45700" rIns="91425" bIns="45700" anchor="t" anchorCtr="0">
            <a:noAutofit/>
          </a:bodyPr>
          <a:lstStyle/>
          <a:p>
            <a:pPr>
              <a:buClr>
                <a:schemeClr val="dk1"/>
              </a:buClr>
              <a:buSzPct val="25000"/>
            </a:pPr>
            <a:endParaRPr lang="en-US" sz="4000" dirty="0">
              <a:solidFill>
                <a:schemeClr val="dk1"/>
              </a:solidFill>
              <a:latin typeface="Calibri"/>
              <a:ea typeface="Calibri"/>
              <a:cs typeface="Calibri"/>
              <a:sym typeface="Calibri"/>
            </a:endParaRPr>
          </a:p>
        </p:txBody>
      </p:sp>
      <p:sp>
        <p:nvSpPr>
          <p:cNvPr id="151" name="Shape 151"/>
          <p:cNvSpPr txBox="1"/>
          <p:nvPr/>
        </p:nvSpPr>
        <p:spPr>
          <a:xfrm>
            <a:off x="2346512" y="6295033"/>
            <a:ext cx="7269000" cy="303598"/>
          </a:xfrm>
          <a:prstGeom prst="rect">
            <a:avLst/>
          </a:prstGeom>
          <a:noFill/>
          <a:ln>
            <a:noFill/>
          </a:ln>
        </p:spPr>
        <p:txBody>
          <a:bodyPr lIns="91425" tIns="91425" rIns="91425" bIns="91425" anchor="t" anchorCtr="0">
            <a:noAutofit/>
          </a:bodyPr>
          <a:lstStyle/>
          <a:p>
            <a:pPr algn="ctr">
              <a:buClr>
                <a:schemeClr val="dk1"/>
              </a:buClr>
              <a:buSzPct val="25000"/>
            </a:pPr>
            <a:r>
              <a:rPr lang="en-US" sz="900" dirty="0">
                <a:solidFill>
                  <a:srgbClr val="666666"/>
                </a:solidFill>
                <a:latin typeface="Calibri"/>
                <a:ea typeface="Calibri"/>
                <a:cs typeface="Calibri"/>
                <a:sym typeface="Calibri"/>
              </a:rPr>
              <a:t>Connecting Evidence to a Claim was developed by Jean </a:t>
            </a:r>
            <a:r>
              <a:rPr lang="en-US" sz="900" dirty="0" err="1">
                <a:solidFill>
                  <a:srgbClr val="666666"/>
                </a:solidFill>
                <a:latin typeface="Calibri"/>
                <a:ea typeface="Calibri"/>
                <a:cs typeface="Calibri"/>
                <a:sym typeface="Calibri"/>
              </a:rPr>
              <a:t>Wolph</a:t>
            </a:r>
            <a:r>
              <a:rPr lang="en-US" sz="900" dirty="0">
                <a:solidFill>
                  <a:srgbClr val="666666"/>
                </a:solidFill>
                <a:latin typeface="Calibri"/>
                <a:ea typeface="Calibri"/>
                <a:cs typeface="Calibri"/>
                <a:sym typeface="Calibri"/>
              </a:rPr>
              <a:t>.</a:t>
            </a:r>
          </a:p>
          <a:p>
            <a:pPr>
              <a:buClr>
                <a:srgbClr val="000000"/>
              </a:buClr>
            </a:pPr>
            <a:endParaRPr sz="1000" dirty="0">
              <a:solidFill>
                <a:srgbClr val="000000"/>
              </a:solidFill>
              <a:latin typeface="Arial"/>
              <a:ea typeface="Arial"/>
              <a:cs typeface="Arial"/>
              <a:sym typeface="Arial"/>
            </a:endParaRPr>
          </a:p>
        </p:txBody>
      </p:sp>
      <p:sp>
        <p:nvSpPr>
          <p:cNvPr id="2" name="TextBox 1"/>
          <p:cNvSpPr txBox="1"/>
          <p:nvPr/>
        </p:nvSpPr>
        <p:spPr>
          <a:xfrm>
            <a:off x="441064" y="365760"/>
            <a:ext cx="3810896"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a:t>
            </a:r>
            <a:r>
              <a:rPr lang="en-US" dirty="0" smtClean="0">
                <a:solidFill>
                  <a:prstClr val="black"/>
                </a:solidFill>
                <a:latin typeface="Adobe Heiti Std R" panose="020B0400000000000000" pitchFamily="34" charset="-128"/>
                <a:ea typeface="Adobe Heiti Std R" panose="020B0400000000000000" pitchFamily="34" charset="-128"/>
              </a:rPr>
              <a:t>2</a:t>
            </a:r>
            <a:endParaRPr lang="en-US" dirty="0">
              <a:solidFill>
                <a:prstClr val="black"/>
              </a:solidFill>
              <a:latin typeface="Adobe Heiti Std R" panose="020B0400000000000000" pitchFamily="34" charset="-128"/>
              <a:ea typeface="Adobe Heiti Std R" panose="020B0400000000000000" pitchFamily="34" charset="-12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333" r="2296" b="14445"/>
          <a:stretch/>
        </p:blipFill>
        <p:spPr>
          <a:xfrm>
            <a:off x="6603055" y="365760"/>
            <a:ext cx="5596833" cy="5668968"/>
          </a:xfrm>
          <a:prstGeom prst="rect">
            <a:avLst/>
          </a:prstGeom>
        </p:spPr>
      </p:pic>
      <p:pic>
        <p:nvPicPr>
          <p:cNvPr id="6" name="Picture 5"/>
          <p:cNvPicPr>
            <a:picLocks noChangeAspect="1"/>
          </p:cNvPicPr>
          <p:nvPr/>
        </p:nvPicPr>
        <p:blipFill>
          <a:blip r:embed="rId4"/>
          <a:stretch>
            <a:fillRect/>
          </a:stretch>
        </p:blipFill>
        <p:spPr>
          <a:xfrm>
            <a:off x="6119402" y="4112490"/>
            <a:ext cx="3282069" cy="2182543"/>
          </a:xfrm>
          <a:prstGeom prst="rect">
            <a:avLst/>
          </a:prstGeom>
        </p:spPr>
      </p:pic>
    </p:spTree>
    <p:extLst>
      <p:ext uri="{BB962C8B-B14F-4D97-AF65-F5344CB8AC3E}">
        <p14:creationId xmlns:p14="http://schemas.microsoft.com/office/powerpoint/2010/main" val="195514974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 y="392445"/>
            <a:ext cx="4114800" cy="646331"/>
          </a:xfrm>
          <a:prstGeom prst="rect">
            <a:avLst/>
          </a:prstGeom>
          <a:noFill/>
        </p:spPr>
        <p:txBody>
          <a:bodyPr wrap="square" rtlCol="0">
            <a:spAutoFit/>
          </a:bodyPr>
          <a:lstStyle/>
          <a:p>
            <a:pPr lvl="0"/>
            <a:r>
              <a:rPr lang="en-US" dirty="0">
                <a:solidFill>
                  <a:prstClr val="black"/>
                </a:solidFill>
                <a:latin typeface="Adobe Heiti Std R" panose="020B0400000000000000" pitchFamily="34" charset="-128"/>
                <a:ea typeface="Adobe Heiti Std R" panose="020B0400000000000000" pitchFamily="34" charset="-128"/>
              </a:rPr>
              <a:t>Connecting Evidence to Claim </a:t>
            </a:r>
          </a:p>
          <a:p>
            <a:pPr lvl="0"/>
            <a:r>
              <a:rPr lang="en-US" dirty="0">
                <a:solidFill>
                  <a:prstClr val="black"/>
                </a:solidFill>
                <a:latin typeface="Adobe Heiti Std R" panose="020B0400000000000000" pitchFamily="34" charset="-128"/>
                <a:ea typeface="Adobe Heiti Std R" panose="020B0400000000000000" pitchFamily="34" charset="-128"/>
              </a:rPr>
              <a:t>Day 2</a:t>
            </a:r>
          </a:p>
        </p:txBody>
      </p:sp>
      <p:sp>
        <p:nvSpPr>
          <p:cNvPr id="3" name="TextBox 2"/>
          <p:cNvSpPr txBox="1"/>
          <p:nvPr/>
        </p:nvSpPr>
        <p:spPr>
          <a:xfrm>
            <a:off x="1752600" y="777166"/>
            <a:ext cx="9921240" cy="523220"/>
          </a:xfrm>
          <a:prstGeom prst="rect">
            <a:avLst/>
          </a:prstGeom>
          <a:noFill/>
        </p:spPr>
        <p:txBody>
          <a:bodyPr wrap="square" rtlCol="0">
            <a:spAutoFit/>
          </a:bodyPr>
          <a:lstStyle/>
          <a:p>
            <a:r>
              <a:rPr lang="en-US" sz="2800" b="1" dirty="0" smtClean="0">
                <a:solidFill>
                  <a:srgbClr val="002060"/>
                </a:solidFill>
                <a:latin typeface="Bell Gothic Std Light" panose="020B0606020203020204" pitchFamily="34" charset="0"/>
              </a:rPr>
              <a:t>POTENTIAL CLAIMS ABOUT THE TOPIC OF ZOOS</a:t>
            </a:r>
            <a:endParaRPr lang="en-US" sz="2800" dirty="0"/>
          </a:p>
        </p:txBody>
      </p:sp>
      <p:sp>
        <p:nvSpPr>
          <p:cNvPr id="4" name="TextBox 3"/>
          <p:cNvSpPr txBox="1"/>
          <p:nvPr/>
        </p:nvSpPr>
        <p:spPr>
          <a:xfrm>
            <a:off x="152400" y="1211550"/>
            <a:ext cx="12039600" cy="5878532"/>
          </a:xfrm>
          <a:prstGeom prst="rect">
            <a:avLst/>
          </a:prstGeom>
          <a:noFill/>
        </p:spPr>
        <p:txBody>
          <a:bodyPr wrap="square" rtlCol="0">
            <a:spAutoFit/>
          </a:bodyPr>
          <a:lstStyle/>
          <a:p>
            <a:endParaRPr lang="en-US" dirty="0" smtClean="0"/>
          </a:p>
          <a:p>
            <a:r>
              <a:rPr lang="en-US" sz="2800" b="1" dirty="0" smtClean="0">
                <a:solidFill>
                  <a:schemeClr val="bg1"/>
                </a:solidFill>
              </a:rPr>
              <a:t>“</a:t>
            </a:r>
            <a:r>
              <a:rPr lang="en-US" sz="2800" b="1" dirty="0">
                <a:solidFill>
                  <a:schemeClr val="bg1"/>
                </a:solidFill>
              </a:rPr>
              <a:t>Should Animals Be Kept in Zoos</a:t>
            </a:r>
            <a:r>
              <a:rPr lang="en-US" sz="2800" b="1" dirty="0" smtClean="0">
                <a:solidFill>
                  <a:schemeClr val="bg1"/>
                </a:solidFill>
              </a:rPr>
              <a:t>?”</a:t>
            </a:r>
            <a:endParaRPr lang="en-US" sz="2800" b="1" dirty="0">
              <a:solidFill>
                <a:schemeClr val="bg1"/>
              </a:solidFill>
            </a:endParaRPr>
          </a:p>
          <a:p>
            <a:r>
              <a:rPr lang="en-US" sz="2400" b="1" dirty="0" smtClean="0">
                <a:solidFill>
                  <a:schemeClr val="bg1"/>
                </a:solidFill>
                <a:latin typeface="Bahnschrift SemiBold" panose="020B0502040204020203" pitchFamily="34" charset="0"/>
              </a:rPr>
              <a:t>POTENTIAL </a:t>
            </a:r>
            <a:r>
              <a:rPr lang="en-US" sz="2400" b="1" dirty="0">
                <a:solidFill>
                  <a:schemeClr val="bg1"/>
                </a:solidFill>
                <a:latin typeface="Bahnschrift SemiBold" panose="020B0502040204020203" pitchFamily="34" charset="0"/>
              </a:rPr>
              <a:t>CLAIMS</a:t>
            </a:r>
            <a:r>
              <a:rPr lang="en-US" sz="2400" b="1" dirty="0" smtClean="0">
                <a:solidFill>
                  <a:schemeClr val="bg1"/>
                </a:solidFill>
                <a:latin typeface="Bahnschrift SemiBold" panose="020B0502040204020203" pitchFamily="34" charset="0"/>
              </a:rPr>
              <a:t>:</a:t>
            </a:r>
          </a:p>
          <a:p>
            <a:endParaRPr lang="en-US" sz="2400" b="1" dirty="0">
              <a:solidFill>
                <a:schemeClr val="bg1"/>
              </a:solidFill>
              <a:latin typeface="Bahnschrift SemiBold" panose="020B0502040204020203" pitchFamily="34" charset="0"/>
            </a:endParaRPr>
          </a:p>
          <a:p>
            <a:pPr lvl="0"/>
            <a:r>
              <a:rPr lang="en-US" sz="2400" b="1" dirty="0" smtClean="0">
                <a:solidFill>
                  <a:schemeClr val="bg1"/>
                </a:solidFill>
                <a:latin typeface="Bahnschrift SemiBold" panose="020B0502040204020203" pitchFamily="34" charset="0"/>
              </a:rPr>
              <a:t>1.Animals </a:t>
            </a:r>
            <a:r>
              <a:rPr lang="en-US" sz="2400" b="1" dirty="0">
                <a:solidFill>
                  <a:schemeClr val="bg1"/>
                </a:solidFill>
                <a:latin typeface="Bahnschrift SemiBold" panose="020B0502040204020203" pitchFamily="34" charset="0"/>
              </a:rPr>
              <a:t>do not belong in zoos because they do not have a natural habitat.</a:t>
            </a:r>
          </a:p>
          <a:p>
            <a:pPr lvl="0"/>
            <a:r>
              <a:rPr lang="en-US" sz="2400" b="1" dirty="0" smtClean="0">
                <a:solidFill>
                  <a:schemeClr val="bg1"/>
                </a:solidFill>
                <a:latin typeface="Bahnschrift SemiBold" panose="020B0502040204020203" pitchFamily="34" charset="0"/>
              </a:rPr>
              <a:t>2. Animals </a:t>
            </a:r>
            <a:r>
              <a:rPr lang="en-US" sz="2400" b="1" dirty="0">
                <a:solidFill>
                  <a:schemeClr val="bg1"/>
                </a:solidFill>
                <a:latin typeface="Bahnschrift SemiBold" panose="020B0502040204020203" pitchFamily="34" charset="0"/>
              </a:rPr>
              <a:t>do not belong in zoos because zoos don’t have everything they need.</a:t>
            </a:r>
          </a:p>
          <a:p>
            <a:pPr lvl="0"/>
            <a:r>
              <a:rPr lang="en-US" sz="2400" b="1" dirty="0" smtClean="0">
                <a:solidFill>
                  <a:schemeClr val="bg1"/>
                </a:solidFill>
                <a:latin typeface="Bahnschrift SemiBold" panose="020B0502040204020203" pitchFamily="34" charset="0"/>
              </a:rPr>
              <a:t>3. Zoos </a:t>
            </a:r>
            <a:r>
              <a:rPr lang="en-US" sz="2400" b="1" dirty="0">
                <a:solidFill>
                  <a:schemeClr val="bg1"/>
                </a:solidFill>
                <a:latin typeface="Bahnschrift SemiBold" panose="020B0502040204020203" pitchFamily="34" charset="0"/>
              </a:rPr>
              <a:t>are needed to help those animals that are endangered.</a:t>
            </a:r>
          </a:p>
          <a:p>
            <a:pPr lvl="0"/>
            <a:r>
              <a:rPr lang="en-US" sz="2400" b="1" dirty="0" smtClean="0">
                <a:solidFill>
                  <a:schemeClr val="bg1"/>
                </a:solidFill>
                <a:latin typeface="Bahnschrift SemiBold" panose="020B0502040204020203" pitchFamily="34" charset="0"/>
              </a:rPr>
              <a:t>4. Zoos </a:t>
            </a:r>
            <a:r>
              <a:rPr lang="en-US" sz="2400" b="1" dirty="0">
                <a:solidFill>
                  <a:schemeClr val="bg1"/>
                </a:solidFill>
                <a:latin typeface="Bahnschrift SemiBold" panose="020B0502040204020203" pitchFamily="34" charset="0"/>
              </a:rPr>
              <a:t>are unhealthy for animals.</a:t>
            </a:r>
          </a:p>
          <a:p>
            <a:pPr lvl="0"/>
            <a:r>
              <a:rPr lang="en-US" sz="2400" b="1" dirty="0" smtClean="0">
                <a:solidFill>
                  <a:schemeClr val="bg1"/>
                </a:solidFill>
                <a:latin typeface="Bahnschrift SemiBold" panose="020B0502040204020203" pitchFamily="34" charset="0"/>
              </a:rPr>
              <a:t>5. Zoos </a:t>
            </a:r>
            <a:r>
              <a:rPr lang="en-US" sz="2400" b="1" dirty="0">
                <a:solidFill>
                  <a:schemeClr val="bg1"/>
                </a:solidFill>
                <a:latin typeface="Bahnschrift SemiBold" panose="020B0502040204020203" pitchFamily="34" charset="0"/>
              </a:rPr>
              <a:t>are needed to prevent animal extinction.</a:t>
            </a:r>
          </a:p>
          <a:p>
            <a:pPr lvl="0"/>
            <a:r>
              <a:rPr lang="en-US" sz="2400" b="1" dirty="0" smtClean="0">
                <a:solidFill>
                  <a:schemeClr val="bg1"/>
                </a:solidFill>
                <a:latin typeface="Bahnschrift SemiBold" panose="020B0502040204020203" pitchFamily="34" charset="0"/>
              </a:rPr>
              <a:t>6. Zoos </a:t>
            </a:r>
            <a:r>
              <a:rPr lang="en-US" sz="2400" b="1" dirty="0">
                <a:solidFill>
                  <a:schemeClr val="bg1"/>
                </a:solidFill>
                <a:latin typeface="Bahnschrift SemiBold" panose="020B0502040204020203" pitchFamily="34" charset="0"/>
              </a:rPr>
              <a:t>help to educate people about animals from around the world.</a:t>
            </a:r>
          </a:p>
          <a:p>
            <a:pPr lvl="0"/>
            <a:r>
              <a:rPr lang="en-US" sz="2400" b="1" dirty="0">
                <a:solidFill>
                  <a:schemeClr val="bg1"/>
                </a:solidFill>
                <a:latin typeface="Bahnschrift SemiBold" panose="020B0502040204020203" pitchFamily="34" charset="0"/>
              </a:rPr>
              <a:t>7</a:t>
            </a:r>
            <a:r>
              <a:rPr lang="en-US" sz="2400" b="1" dirty="0" smtClean="0">
                <a:solidFill>
                  <a:schemeClr val="bg1"/>
                </a:solidFill>
                <a:latin typeface="Bahnschrift SemiBold" panose="020B0502040204020203" pitchFamily="34" charset="0"/>
              </a:rPr>
              <a:t>. Zoos </a:t>
            </a:r>
            <a:r>
              <a:rPr lang="en-US" sz="2400" b="1" dirty="0">
                <a:solidFill>
                  <a:schemeClr val="bg1"/>
                </a:solidFill>
                <a:latin typeface="Bahnschrift SemiBold" panose="020B0502040204020203" pitchFamily="34" charset="0"/>
              </a:rPr>
              <a:t>are helpful for animals that are injured or ill so they can be let back into the wild.</a:t>
            </a:r>
          </a:p>
          <a:p>
            <a:pPr lvl="0"/>
            <a:r>
              <a:rPr lang="en-US" sz="2400" b="1" dirty="0">
                <a:solidFill>
                  <a:schemeClr val="bg1"/>
                </a:solidFill>
                <a:latin typeface="Bahnschrift SemiBold" panose="020B0502040204020203" pitchFamily="34" charset="0"/>
              </a:rPr>
              <a:t>8</a:t>
            </a:r>
            <a:r>
              <a:rPr lang="en-US" sz="2400" b="1" dirty="0" smtClean="0">
                <a:solidFill>
                  <a:schemeClr val="bg1"/>
                </a:solidFill>
                <a:latin typeface="Bahnschrift SemiBold" panose="020B0502040204020203" pitchFamily="34" charset="0"/>
              </a:rPr>
              <a:t>. Zoos </a:t>
            </a:r>
            <a:r>
              <a:rPr lang="en-US" sz="2400" b="1" dirty="0">
                <a:solidFill>
                  <a:schemeClr val="bg1"/>
                </a:solidFill>
                <a:latin typeface="Bahnschrift SemiBold" panose="020B0502040204020203" pitchFamily="34" charset="0"/>
              </a:rPr>
              <a:t>are educational and fun for kids.</a:t>
            </a:r>
          </a:p>
          <a:p>
            <a:r>
              <a:rPr lang="en-US" sz="2400" b="1" dirty="0">
                <a:solidFill>
                  <a:schemeClr val="bg1"/>
                </a:solidFill>
                <a:latin typeface="Bahnschrift SemiBold" panose="020B0502040204020203" pitchFamily="34" charset="0"/>
              </a:rPr>
              <a:t>9</a:t>
            </a:r>
            <a:r>
              <a:rPr lang="en-US" sz="2400" b="1" dirty="0" smtClean="0">
                <a:solidFill>
                  <a:schemeClr val="bg1"/>
                </a:solidFill>
                <a:latin typeface="Bahnschrift SemiBold" panose="020B0502040204020203" pitchFamily="34" charset="0"/>
              </a:rPr>
              <a:t>. Zoos </a:t>
            </a:r>
            <a:r>
              <a:rPr lang="en-US" sz="2400" b="1" dirty="0">
                <a:solidFill>
                  <a:schemeClr val="bg1"/>
                </a:solidFill>
                <a:latin typeface="Bahnschrift SemiBold" panose="020B0502040204020203" pitchFamily="34" charset="0"/>
              </a:rPr>
              <a:t>are places to see animals that you otherwise would not be able to.</a:t>
            </a:r>
          </a:p>
          <a:p>
            <a:r>
              <a:rPr lang="en-US" sz="2400" b="1" dirty="0" smtClean="0">
                <a:solidFill>
                  <a:schemeClr val="bg1"/>
                </a:solidFill>
                <a:latin typeface="Bahnschrift SemiBold" panose="020B0502040204020203" pitchFamily="34" charset="0"/>
              </a:rPr>
              <a:t>10.Zoos </a:t>
            </a:r>
            <a:r>
              <a:rPr lang="en-US" sz="2400" b="1" dirty="0">
                <a:solidFill>
                  <a:schemeClr val="bg1"/>
                </a:solidFill>
                <a:latin typeface="Bahnschrift SemiBold" panose="020B0502040204020203" pitchFamily="34" charset="0"/>
              </a:rPr>
              <a:t>make people more compassionate towards animals.</a:t>
            </a:r>
          </a:p>
          <a:p>
            <a:endParaRPr lang="en-US" sz="2400" b="1" dirty="0">
              <a:solidFill>
                <a:schemeClr val="bg1"/>
              </a:solidFill>
              <a:latin typeface="Bahnschrift SemiBold" panose="020B0502040204020203" pitchFamily="34" charset="0"/>
            </a:endParaRPr>
          </a:p>
          <a:p>
            <a:endParaRPr lang="en-US" dirty="0"/>
          </a:p>
        </p:txBody>
      </p:sp>
    </p:spTree>
    <p:extLst>
      <p:ext uri="{BB962C8B-B14F-4D97-AF65-F5344CB8AC3E}">
        <p14:creationId xmlns:p14="http://schemas.microsoft.com/office/powerpoint/2010/main" val="3084161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2988</TotalTime>
  <Words>1565</Words>
  <Application>Microsoft Office PowerPoint</Application>
  <PresentationFormat>Widescreen</PresentationFormat>
  <Paragraphs>204</Paragraphs>
  <Slides>27</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Adobe Heiti Std R</vt:lpstr>
      <vt:lpstr>AR CENA</vt:lpstr>
      <vt:lpstr>Arial</vt:lpstr>
      <vt:lpstr>Bahnschrift SemiBold</vt:lpstr>
      <vt:lpstr>Bell Gothic Std Light</vt:lpstr>
      <vt:lpstr>Bookman Old Style</vt:lpstr>
      <vt:lpstr>Calibri</vt:lpstr>
      <vt:lpstr>Calibri Light</vt:lpstr>
      <vt:lpstr>Century Gothic</vt:lpstr>
      <vt:lpstr>Century Schoolbook</vt:lpstr>
      <vt:lpstr>Cooper Black</vt:lpstr>
      <vt:lpstr>Ideal Sans Medium</vt:lpstr>
      <vt:lpstr>Wingdings</vt:lpstr>
      <vt:lpstr>Wingdings 3</vt:lpstr>
      <vt:lpstr>Slice</vt:lpstr>
      <vt:lpstr>            Quick Write #1 Write for 5 minutes (at least 1 paragraph) on this topic in your Writer’s Notebook Zoos  Thoughts? Feelings? Opinions?</vt:lpstr>
      <vt:lpstr>PowerPoint Presentation</vt:lpstr>
      <vt:lpstr>PowerPoint Presentation</vt:lpstr>
      <vt:lpstr> Illustrating | Using specific examples from the text to support the claim  Authorizing | Referring to an “expert” to support the claim  Countering | “Pushing back” against the text in some way (e.g., disagree with it, challenge something it says, or interpret it differently) </vt:lpstr>
      <vt:lpstr>PowerPoint Presentation</vt:lpstr>
      <vt:lpstr>Read: “Should Animals Be Kept In Zoos?”  </vt:lpstr>
      <vt:lpstr>Quick Write  Write for 5 minutes.   Create a list as long as you possibly can!  1. What are some potential claims about the topic of zoos?  2. Look at your annotating and create an Author’s purpose statement (main idea, the gist) in your Writer’s Notebook. Ex. The main idea in this article is…</vt:lpstr>
      <vt:lpstr>PowerPoint Presentation</vt:lpstr>
      <vt:lpstr>PowerPoint Presentation</vt:lpstr>
      <vt:lpstr>Read: “Do We Need Zoos?”.</vt:lpstr>
      <vt:lpstr>   Quick Write Write for 5 minutes without picking up your pen on this topic:            “Do We Need Zoos?”      be sure to support your writing with reasons and evidence  If you do not already have at least 5 possible claims for the topic of zoos, look at the lists charted in your Writer’s Notebook.</vt:lpstr>
      <vt:lpstr>Read:  “Why Zoos Matter” </vt:lpstr>
      <vt:lpstr>PowerPoint Presentation</vt:lpstr>
      <vt:lpstr>  Read:  “A Passionate Call to Leave Animals Alone and Zoos Behind” </vt:lpstr>
      <vt:lpstr>PowerPoint Presentation</vt:lpstr>
      <vt:lpstr>    </vt:lpstr>
      <vt:lpstr> Illustrating | Using specific examples from the text to support the claim  Authorizing | Referring to an “expert” to support the claim  Countering | “Pushing back” against the text in some way (e.g., disagree with it, challenge something it says, or interpret it differently) </vt:lpstr>
      <vt:lpstr>PowerPoint Presentation</vt:lpstr>
      <vt:lpstr>PowerPoint Presentation</vt:lpstr>
      <vt:lpstr>PowerPoint Presentation</vt:lpstr>
      <vt:lpstr>PowerPoint Presentation</vt:lpstr>
      <vt:lpstr>PowerPoint Presentation</vt:lpstr>
      <vt:lpstr>PowerPoint Presentation</vt:lpstr>
      <vt:lpstr>Countering Moves </vt:lpstr>
      <vt:lpstr>PowerPoint Presentation</vt:lpstr>
      <vt:lpstr>  Final Writing Task—Put it all together:  Students Will Be Able To Bring All Of The Information Together In An Organization Of Their Choosing To Create The Essay.   Essays Must Include: A Clear Debatable And Defendable Claim,  2 Pieces Of Illustrating Evidence,  Pieces Of Authorizing Evidence,  And 1 Counter.</vt:lpstr>
      <vt:lpstr>PowerPoint Presentation</vt:lpstr>
    </vt:vector>
  </TitlesOfParts>
  <Company>OPSD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11/15/16  Quick Write #1  Write for 5 minutes without picking up your pen on this topic: body image</dc:title>
  <dc:creator>Locano, Kathryn</dc:creator>
  <cp:lastModifiedBy>Lisa Kraiza</cp:lastModifiedBy>
  <cp:revision>83</cp:revision>
  <cp:lastPrinted>2018-05-08T19:18:54Z</cp:lastPrinted>
  <dcterms:created xsi:type="dcterms:W3CDTF">2016-11-15T12:24:50Z</dcterms:created>
  <dcterms:modified xsi:type="dcterms:W3CDTF">2018-05-15T14:25:04Z</dcterms:modified>
</cp:coreProperties>
</file>